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7" r:id="rId2"/>
  </p:sldMasterIdLst>
  <p:notesMasterIdLst>
    <p:notesMasterId r:id="rId14"/>
  </p:notesMasterIdLst>
  <p:sldIdLst>
    <p:sldId id="257" r:id="rId3"/>
    <p:sldId id="2147468801" r:id="rId4"/>
    <p:sldId id="2147468799" r:id="rId5"/>
    <p:sldId id="2147468813" r:id="rId6"/>
    <p:sldId id="2147468800" r:id="rId7"/>
    <p:sldId id="2147468803" r:id="rId8"/>
    <p:sldId id="2147468808" r:id="rId9"/>
    <p:sldId id="2147468810" r:id="rId10"/>
    <p:sldId id="2147468811" r:id="rId11"/>
    <p:sldId id="2147468812" r:id="rId12"/>
    <p:sldId id="2147468792" r:id="rId1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E63"/>
    <a:srgbClr val="3F5064"/>
    <a:srgbClr val="3F5065"/>
    <a:srgbClr val="FC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B2EABB-34F0-4DAE-965B-97FA648AE1B5}" v="1" dt="2025-02-27T14:20:43.32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94673"/>
  </p:normalViewPr>
  <p:slideViewPr>
    <p:cSldViewPr snapToGrid="0">
      <p:cViewPr varScale="1">
        <p:scale>
          <a:sx n="70" d="100"/>
          <a:sy n="70" d="100"/>
        </p:scale>
        <p:origin x="989" y="278"/>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4ECB7-3EE1-4ABD-A18D-AC2D005A8E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349DCEA-3A59-4DB3-9D9F-653E4A5B4F6C}">
      <dgm:prSet custT="1"/>
      <dgm:spPr/>
      <dgm:t>
        <a:bodyPr/>
        <a:lstStyle/>
        <a:p>
          <a:r>
            <a:rPr lang="es-PE" sz="1200" dirty="0"/>
            <a:t>Somos un equipo especialista en el desarrollo de nuevos proyectos de negocio entre los cuales destacan:</a:t>
          </a:r>
          <a:endParaRPr lang="en-US" sz="1200" dirty="0"/>
        </a:p>
      </dgm:t>
    </dgm:pt>
    <dgm:pt modelId="{1661C742-9E71-4FB6-991C-E69D6FA56CC3}" type="parTrans" cxnId="{447D4159-8C58-465C-801D-428FF4B3B88F}">
      <dgm:prSet/>
      <dgm:spPr/>
      <dgm:t>
        <a:bodyPr/>
        <a:lstStyle/>
        <a:p>
          <a:endParaRPr lang="en-US"/>
        </a:p>
      </dgm:t>
    </dgm:pt>
    <dgm:pt modelId="{187D43BC-12F6-45A1-B212-C52E6F85618C}" type="sibTrans" cxnId="{447D4159-8C58-465C-801D-428FF4B3B88F}">
      <dgm:prSet/>
      <dgm:spPr/>
      <dgm:t>
        <a:bodyPr/>
        <a:lstStyle/>
        <a:p>
          <a:endParaRPr lang="en-US"/>
        </a:p>
      </dgm:t>
    </dgm:pt>
    <dgm:pt modelId="{B921C7ED-1839-4BCC-936F-C87360C6B337}">
      <dgm:prSet custT="1"/>
      <dgm:spPr/>
      <dgm:t>
        <a:bodyPr/>
        <a:lstStyle/>
        <a:p>
          <a:r>
            <a:rPr lang="es-PE" sz="1200" u="sng" kern="1200" dirty="0"/>
            <a:t>Negocio Lácteo</a:t>
          </a:r>
          <a:r>
            <a:rPr lang="es-PE" sz="1200" kern="1200" dirty="0"/>
            <a:t>: Especialistas en todos los procesos de la industria láctea, quesos frescos, quesos madurados, yogures, leche UHT, bebidas lácteas, dulce de Leche</a:t>
          </a:r>
          <a:r>
            <a:rPr lang="es-PE" sz="1000" kern="1200" dirty="0"/>
            <a:t>.</a:t>
          </a:r>
        </a:p>
        <a:p>
          <a:r>
            <a:rPr lang="es-PE" sz="1200" kern="1200" dirty="0">
              <a:solidFill>
                <a:srgbClr val="000000">
                  <a:hueOff val="0"/>
                  <a:satOff val="0"/>
                  <a:lumOff val="0"/>
                  <a:alphaOff val="0"/>
                </a:srgbClr>
              </a:solidFill>
              <a:latin typeface="Gill Sans Nova"/>
              <a:ea typeface="+mn-ea"/>
              <a:cs typeface="+mn-cs"/>
            </a:rPr>
            <a:t>Diseño de plantas lácteas</a:t>
          </a:r>
          <a:endParaRPr lang="en-US" sz="1200" kern="1200" dirty="0">
            <a:solidFill>
              <a:srgbClr val="000000">
                <a:hueOff val="0"/>
                <a:satOff val="0"/>
                <a:lumOff val="0"/>
                <a:alphaOff val="0"/>
              </a:srgbClr>
            </a:solidFill>
            <a:latin typeface="Gill Sans Nova"/>
            <a:ea typeface="+mn-ea"/>
            <a:cs typeface="+mn-cs"/>
          </a:endParaRPr>
        </a:p>
      </dgm:t>
    </dgm:pt>
    <dgm:pt modelId="{5686FADB-8536-4211-91A4-578B02A901C7}" type="parTrans" cxnId="{391F9CFE-367E-4442-B5E5-6118BD50729A}">
      <dgm:prSet/>
      <dgm:spPr/>
      <dgm:t>
        <a:bodyPr/>
        <a:lstStyle/>
        <a:p>
          <a:endParaRPr lang="en-US"/>
        </a:p>
      </dgm:t>
    </dgm:pt>
    <dgm:pt modelId="{90C5E3A6-8B66-48EB-8C8E-D68080E8BB08}" type="sibTrans" cxnId="{391F9CFE-367E-4442-B5E5-6118BD50729A}">
      <dgm:prSet/>
      <dgm:spPr/>
      <dgm:t>
        <a:bodyPr/>
        <a:lstStyle/>
        <a:p>
          <a:endParaRPr lang="en-US"/>
        </a:p>
      </dgm:t>
    </dgm:pt>
    <dgm:pt modelId="{C556D0ED-D5CB-4BEB-A84F-7C56818904F3}">
      <dgm:prSet custT="1"/>
      <dgm:spPr/>
      <dgm:t>
        <a:bodyPr/>
        <a:lstStyle/>
        <a:p>
          <a:r>
            <a:rPr lang="es-PE" sz="1200" u="sng" dirty="0"/>
            <a:t>Negocio Bebidas</a:t>
          </a:r>
          <a:r>
            <a:rPr lang="es-PE" sz="1200" dirty="0"/>
            <a:t>: Nos especializamos en el desarrollo de productos y asesoramiento en selección de equipos para líneas de jugos, néctares, tanto en “Hot </a:t>
          </a:r>
          <a:r>
            <a:rPr lang="es-PE" sz="1200" dirty="0" err="1"/>
            <a:t>Filling</a:t>
          </a:r>
          <a:r>
            <a:rPr lang="es-PE" sz="1200" dirty="0"/>
            <a:t>”, llenado en frio y UHT; así como en la mejora continua de los procesos de producción existentes</a:t>
          </a:r>
          <a:r>
            <a:rPr lang="es-PE" sz="900" dirty="0"/>
            <a:t>.</a:t>
          </a:r>
          <a:endParaRPr lang="en-US" sz="900" dirty="0"/>
        </a:p>
      </dgm:t>
    </dgm:pt>
    <dgm:pt modelId="{E91EDEF7-02DB-4556-8778-A82BBFA857A7}" type="parTrans" cxnId="{62901FB3-E05E-419A-A63C-2818EFF04B66}">
      <dgm:prSet/>
      <dgm:spPr/>
      <dgm:t>
        <a:bodyPr/>
        <a:lstStyle/>
        <a:p>
          <a:endParaRPr lang="en-US"/>
        </a:p>
      </dgm:t>
    </dgm:pt>
    <dgm:pt modelId="{9720B1F0-4B8C-46F8-9A9E-48C2A53AC8B6}" type="sibTrans" cxnId="{62901FB3-E05E-419A-A63C-2818EFF04B66}">
      <dgm:prSet/>
      <dgm:spPr/>
      <dgm:t>
        <a:bodyPr/>
        <a:lstStyle/>
        <a:p>
          <a:endParaRPr lang="en-US"/>
        </a:p>
      </dgm:t>
    </dgm:pt>
    <dgm:pt modelId="{DF59CCA1-7BD7-4C06-9C50-0E9C76C4F5B6}">
      <dgm:prSet custT="1"/>
      <dgm:spPr/>
      <dgm:t>
        <a:bodyPr/>
        <a:lstStyle/>
        <a:p>
          <a:r>
            <a:rPr lang="es-PE" sz="1200" b="0" u="sng" dirty="0"/>
            <a:t>Negocio Cárnico</a:t>
          </a:r>
          <a:r>
            <a:rPr lang="es-PE" sz="1200" dirty="0"/>
            <a:t>: Podemos asesorarlo en el proyecto de desarrollo de productos y selección de planta y equipos</a:t>
          </a:r>
          <a:r>
            <a:rPr lang="es-PE" sz="1300" dirty="0"/>
            <a:t>.</a:t>
          </a:r>
          <a:endParaRPr lang="en-US" sz="1300" dirty="0"/>
        </a:p>
      </dgm:t>
    </dgm:pt>
    <dgm:pt modelId="{F5341A3A-E9D5-4C27-9F5F-DBF260C0D15A}" type="parTrans" cxnId="{9851667A-9984-42AA-ADB8-BF5FFE03F98B}">
      <dgm:prSet/>
      <dgm:spPr/>
      <dgm:t>
        <a:bodyPr/>
        <a:lstStyle/>
        <a:p>
          <a:endParaRPr lang="en-US"/>
        </a:p>
      </dgm:t>
    </dgm:pt>
    <dgm:pt modelId="{24F53889-64ED-477E-ABB5-538A3A0234BB}" type="sibTrans" cxnId="{9851667A-9984-42AA-ADB8-BF5FFE03F98B}">
      <dgm:prSet/>
      <dgm:spPr/>
      <dgm:t>
        <a:bodyPr/>
        <a:lstStyle/>
        <a:p>
          <a:endParaRPr lang="en-US"/>
        </a:p>
      </dgm:t>
    </dgm:pt>
    <dgm:pt modelId="{F14BF8F6-D9F5-4B35-B673-7B8199BE9354}" type="pres">
      <dgm:prSet presAssocID="{3C64ECB7-3EE1-4ABD-A18D-AC2D005A8ED6}" presName="hierChild1" presStyleCnt="0">
        <dgm:presLayoutVars>
          <dgm:chPref val="1"/>
          <dgm:dir/>
          <dgm:animOne val="branch"/>
          <dgm:animLvl val="lvl"/>
          <dgm:resizeHandles/>
        </dgm:presLayoutVars>
      </dgm:prSet>
      <dgm:spPr/>
    </dgm:pt>
    <dgm:pt modelId="{B8622A49-4585-4E57-86CF-09B03DD30B09}" type="pres">
      <dgm:prSet presAssocID="{A349DCEA-3A59-4DB3-9D9F-653E4A5B4F6C}" presName="hierRoot1" presStyleCnt="0"/>
      <dgm:spPr/>
    </dgm:pt>
    <dgm:pt modelId="{78BE7B64-66DB-49A6-855A-287AAF0C0F8B}" type="pres">
      <dgm:prSet presAssocID="{A349DCEA-3A59-4DB3-9D9F-653E4A5B4F6C}" presName="composite" presStyleCnt="0"/>
      <dgm:spPr/>
    </dgm:pt>
    <dgm:pt modelId="{960685B8-A4EE-4F4E-9ACD-B58C3CE6372E}" type="pres">
      <dgm:prSet presAssocID="{A349DCEA-3A59-4DB3-9D9F-653E4A5B4F6C}" presName="background" presStyleLbl="node0" presStyleIdx="0" presStyleCnt="1"/>
      <dgm:spPr/>
    </dgm:pt>
    <dgm:pt modelId="{E8684657-5E64-4660-B7FC-D0A378EB6A5D}" type="pres">
      <dgm:prSet presAssocID="{A349DCEA-3A59-4DB3-9D9F-653E4A5B4F6C}" presName="text" presStyleLbl="fgAcc0" presStyleIdx="0" presStyleCnt="1">
        <dgm:presLayoutVars>
          <dgm:chPref val="3"/>
        </dgm:presLayoutVars>
      </dgm:prSet>
      <dgm:spPr/>
    </dgm:pt>
    <dgm:pt modelId="{A4520C58-37A3-4342-AE5D-71DF24BB663F}" type="pres">
      <dgm:prSet presAssocID="{A349DCEA-3A59-4DB3-9D9F-653E4A5B4F6C}" presName="hierChild2" presStyleCnt="0"/>
      <dgm:spPr/>
    </dgm:pt>
    <dgm:pt modelId="{A97A886C-FCCD-48D0-ACCE-A3D7E1B8CA3E}" type="pres">
      <dgm:prSet presAssocID="{5686FADB-8536-4211-91A4-578B02A901C7}" presName="Name10" presStyleLbl="parChTrans1D2" presStyleIdx="0" presStyleCnt="3"/>
      <dgm:spPr/>
    </dgm:pt>
    <dgm:pt modelId="{1237FE4B-687E-4748-8FD8-8FE8202B318C}" type="pres">
      <dgm:prSet presAssocID="{B921C7ED-1839-4BCC-936F-C87360C6B337}" presName="hierRoot2" presStyleCnt="0"/>
      <dgm:spPr/>
    </dgm:pt>
    <dgm:pt modelId="{67DAEE04-C97B-4934-AC55-7C610D276A30}" type="pres">
      <dgm:prSet presAssocID="{B921C7ED-1839-4BCC-936F-C87360C6B337}" presName="composite2" presStyleCnt="0"/>
      <dgm:spPr/>
    </dgm:pt>
    <dgm:pt modelId="{1AE66E96-0042-484A-B73D-F49519269314}" type="pres">
      <dgm:prSet presAssocID="{B921C7ED-1839-4BCC-936F-C87360C6B337}" presName="background2" presStyleLbl="node2" presStyleIdx="0" presStyleCnt="3"/>
      <dgm:spPr/>
    </dgm:pt>
    <dgm:pt modelId="{A22B7E8A-7C7B-4EE6-8FF7-FD3049C52033}" type="pres">
      <dgm:prSet presAssocID="{B921C7ED-1839-4BCC-936F-C87360C6B337}" presName="text2" presStyleLbl="fgAcc2" presStyleIdx="0" presStyleCnt="3" custScaleX="114700" custScaleY="140499">
        <dgm:presLayoutVars>
          <dgm:chPref val="3"/>
        </dgm:presLayoutVars>
      </dgm:prSet>
      <dgm:spPr/>
    </dgm:pt>
    <dgm:pt modelId="{BF9300FE-76E2-4D66-9056-A49D8D04E525}" type="pres">
      <dgm:prSet presAssocID="{B921C7ED-1839-4BCC-936F-C87360C6B337}" presName="hierChild3" presStyleCnt="0"/>
      <dgm:spPr/>
    </dgm:pt>
    <dgm:pt modelId="{0591D29E-2A3F-419E-ABAE-F2B6BD4264E4}" type="pres">
      <dgm:prSet presAssocID="{E91EDEF7-02DB-4556-8778-A82BBFA857A7}" presName="Name10" presStyleLbl="parChTrans1D2" presStyleIdx="1" presStyleCnt="3"/>
      <dgm:spPr/>
    </dgm:pt>
    <dgm:pt modelId="{15501485-375E-451C-B9F0-A21412503708}" type="pres">
      <dgm:prSet presAssocID="{C556D0ED-D5CB-4BEB-A84F-7C56818904F3}" presName="hierRoot2" presStyleCnt="0"/>
      <dgm:spPr/>
    </dgm:pt>
    <dgm:pt modelId="{CA15F080-66F7-4B2E-8515-302B53AF55EA}" type="pres">
      <dgm:prSet presAssocID="{C556D0ED-D5CB-4BEB-A84F-7C56818904F3}" presName="composite2" presStyleCnt="0"/>
      <dgm:spPr/>
    </dgm:pt>
    <dgm:pt modelId="{5FBF2D7E-FC73-48E3-A873-926A3F7D48CF}" type="pres">
      <dgm:prSet presAssocID="{C556D0ED-D5CB-4BEB-A84F-7C56818904F3}" presName="background2" presStyleLbl="node2" presStyleIdx="1" presStyleCnt="3"/>
      <dgm:spPr/>
    </dgm:pt>
    <dgm:pt modelId="{89851C38-E26C-42F3-B67B-15BFE414C5F3}" type="pres">
      <dgm:prSet presAssocID="{C556D0ED-D5CB-4BEB-A84F-7C56818904F3}" presName="text2" presStyleLbl="fgAcc2" presStyleIdx="1" presStyleCnt="3" custScaleX="122153" custScaleY="146344">
        <dgm:presLayoutVars>
          <dgm:chPref val="3"/>
        </dgm:presLayoutVars>
      </dgm:prSet>
      <dgm:spPr/>
    </dgm:pt>
    <dgm:pt modelId="{188D039B-8F83-4769-904E-6B19B666B9F3}" type="pres">
      <dgm:prSet presAssocID="{C556D0ED-D5CB-4BEB-A84F-7C56818904F3}" presName="hierChild3" presStyleCnt="0"/>
      <dgm:spPr/>
    </dgm:pt>
    <dgm:pt modelId="{4979D829-51E5-4257-8706-71F4EA9F527E}" type="pres">
      <dgm:prSet presAssocID="{F5341A3A-E9D5-4C27-9F5F-DBF260C0D15A}" presName="Name10" presStyleLbl="parChTrans1D2" presStyleIdx="2" presStyleCnt="3"/>
      <dgm:spPr/>
    </dgm:pt>
    <dgm:pt modelId="{3EDA4CE9-FFF7-4F36-902B-FE4397C01400}" type="pres">
      <dgm:prSet presAssocID="{DF59CCA1-7BD7-4C06-9C50-0E9C76C4F5B6}" presName="hierRoot2" presStyleCnt="0"/>
      <dgm:spPr/>
    </dgm:pt>
    <dgm:pt modelId="{012E5469-89F7-4939-9C0C-5B95FE416370}" type="pres">
      <dgm:prSet presAssocID="{DF59CCA1-7BD7-4C06-9C50-0E9C76C4F5B6}" presName="composite2" presStyleCnt="0"/>
      <dgm:spPr/>
    </dgm:pt>
    <dgm:pt modelId="{D05C9583-10E0-4215-86CE-09DFDD531E18}" type="pres">
      <dgm:prSet presAssocID="{DF59CCA1-7BD7-4C06-9C50-0E9C76C4F5B6}" presName="background2" presStyleLbl="node2" presStyleIdx="2" presStyleCnt="3"/>
      <dgm:spPr/>
    </dgm:pt>
    <dgm:pt modelId="{EB73B26F-CD78-40A6-83FD-F685928B755A}" type="pres">
      <dgm:prSet presAssocID="{DF59CCA1-7BD7-4C06-9C50-0E9C76C4F5B6}" presName="text2" presStyleLbl="fgAcc2" presStyleIdx="2" presStyleCnt="3" custScaleX="131312" custScaleY="141327">
        <dgm:presLayoutVars>
          <dgm:chPref val="3"/>
        </dgm:presLayoutVars>
      </dgm:prSet>
      <dgm:spPr/>
    </dgm:pt>
    <dgm:pt modelId="{3859C08D-A164-42F6-B64A-34DF1449FAC4}" type="pres">
      <dgm:prSet presAssocID="{DF59CCA1-7BD7-4C06-9C50-0E9C76C4F5B6}" presName="hierChild3" presStyleCnt="0"/>
      <dgm:spPr/>
    </dgm:pt>
  </dgm:ptLst>
  <dgm:cxnLst>
    <dgm:cxn modelId="{038B900D-C140-41BE-9422-F29847C277D8}" type="presOf" srcId="{A349DCEA-3A59-4DB3-9D9F-653E4A5B4F6C}" destId="{E8684657-5E64-4660-B7FC-D0A378EB6A5D}" srcOrd="0" destOrd="0" presId="urn:microsoft.com/office/officeart/2005/8/layout/hierarchy1"/>
    <dgm:cxn modelId="{6E409727-533F-40F9-9F6A-298D6EF6E071}" type="presOf" srcId="{F5341A3A-E9D5-4C27-9F5F-DBF260C0D15A}" destId="{4979D829-51E5-4257-8706-71F4EA9F527E}" srcOrd="0" destOrd="0" presId="urn:microsoft.com/office/officeart/2005/8/layout/hierarchy1"/>
    <dgm:cxn modelId="{F414A537-F06C-463E-B604-84419BE323A0}" type="presOf" srcId="{E91EDEF7-02DB-4556-8778-A82BBFA857A7}" destId="{0591D29E-2A3F-419E-ABAE-F2B6BD4264E4}" srcOrd="0" destOrd="0" presId="urn:microsoft.com/office/officeart/2005/8/layout/hierarchy1"/>
    <dgm:cxn modelId="{433C3258-2D22-45B5-BEEB-E137EEA2675C}" type="presOf" srcId="{3C64ECB7-3EE1-4ABD-A18D-AC2D005A8ED6}" destId="{F14BF8F6-D9F5-4B35-B673-7B8199BE9354}" srcOrd="0" destOrd="0" presId="urn:microsoft.com/office/officeart/2005/8/layout/hierarchy1"/>
    <dgm:cxn modelId="{447D4159-8C58-465C-801D-428FF4B3B88F}" srcId="{3C64ECB7-3EE1-4ABD-A18D-AC2D005A8ED6}" destId="{A349DCEA-3A59-4DB3-9D9F-653E4A5B4F6C}" srcOrd="0" destOrd="0" parTransId="{1661C742-9E71-4FB6-991C-E69D6FA56CC3}" sibTransId="{187D43BC-12F6-45A1-B212-C52E6F85618C}"/>
    <dgm:cxn modelId="{9851667A-9984-42AA-ADB8-BF5FFE03F98B}" srcId="{A349DCEA-3A59-4DB3-9D9F-653E4A5B4F6C}" destId="{DF59CCA1-7BD7-4C06-9C50-0E9C76C4F5B6}" srcOrd="2" destOrd="0" parTransId="{F5341A3A-E9D5-4C27-9F5F-DBF260C0D15A}" sibTransId="{24F53889-64ED-477E-ABB5-538A3A0234BB}"/>
    <dgm:cxn modelId="{23C87297-4719-477D-B9F1-1C292A3AC067}" type="presOf" srcId="{B921C7ED-1839-4BCC-936F-C87360C6B337}" destId="{A22B7E8A-7C7B-4EE6-8FF7-FD3049C52033}" srcOrd="0" destOrd="0" presId="urn:microsoft.com/office/officeart/2005/8/layout/hierarchy1"/>
    <dgm:cxn modelId="{62901FB3-E05E-419A-A63C-2818EFF04B66}" srcId="{A349DCEA-3A59-4DB3-9D9F-653E4A5B4F6C}" destId="{C556D0ED-D5CB-4BEB-A84F-7C56818904F3}" srcOrd="1" destOrd="0" parTransId="{E91EDEF7-02DB-4556-8778-A82BBFA857A7}" sibTransId="{9720B1F0-4B8C-46F8-9A9E-48C2A53AC8B6}"/>
    <dgm:cxn modelId="{FE48D2C5-AB6F-46B6-AD14-2CFBA26DFC32}" type="presOf" srcId="{5686FADB-8536-4211-91A4-578B02A901C7}" destId="{A97A886C-FCCD-48D0-ACCE-A3D7E1B8CA3E}" srcOrd="0" destOrd="0" presId="urn:microsoft.com/office/officeart/2005/8/layout/hierarchy1"/>
    <dgm:cxn modelId="{5B7BB9C9-E3A3-41A5-A0C0-9D859240A65D}" type="presOf" srcId="{C556D0ED-D5CB-4BEB-A84F-7C56818904F3}" destId="{89851C38-E26C-42F3-B67B-15BFE414C5F3}" srcOrd="0" destOrd="0" presId="urn:microsoft.com/office/officeart/2005/8/layout/hierarchy1"/>
    <dgm:cxn modelId="{A57BC0E0-7A18-4A4B-8898-A91C417A94CF}" type="presOf" srcId="{DF59CCA1-7BD7-4C06-9C50-0E9C76C4F5B6}" destId="{EB73B26F-CD78-40A6-83FD-F685928B755A}" srcOrd="0" destOrd="0" presId="urn:microsoft.com/office/officeart/2005/8/layout/hierarchy1"/>
    <dgm:cxn modelId="{391F9CFE-367E-4442-B5E5-6118BD50729A}" srcId="{A349DCEA-3A59-4DB3-9D9F-653E4A5B4F6C}" destId="{B921C7ED-1839-4BCC-936F-C87360C6B337}" srcOrd="0" destOrd="0" parTransId="{5686FADB-8536-4211-91A4-578B02A901C7}" sibTransId="{90C5E3A6-8B66-48EB-8C8E-D68080E8BB08}"/>
    <dgm:cxn modelId="{D303EB25-10C3-4D97-A69A-42EB5A8C1516}" type="presParOf" srcId="{F14BF8F6-D9F5-4B35-B673-7B8199BE9354}" destId="{B8622A49-4585-4E57-86CF-09B03DD30B09}" srcOrd="0" destOrd="0" presId="urn:microsoft.com/office/officeart/2005/8/layout/hierarchy1"/>
    <dgm:cxn modelId="{9F01B19E-DEBD-48CC-AE20-A096A74BF483}" type="presParOf" srcId="{B8622A49-4585-4E57-86CF-09B03DD30B09}" destId="{78BE7B64-66DB-49A6-855A-287AAF0C0F8B}" srcOrd="0" destOrd="0" presId="urn:microsoft.com/office/officeart/2005/8/layout/hierarchy1"/>
    <dgm:cxn modelId="{D910E2CC-790F-4717-B812-EB5FEFF474CF}" type="presParOf" srcId="{78BE7B64-66DB-49A6-855A-287AAF0C0F8B}" destId="{960685B8-A4EE-4F4E-9ACD-B58C3CE6372E}" srcOrd="0" destOrd="0" presId="urn:microsoft.com/office/officeart/2005/8/layout/hierarchy1"/>
    <dgm:cxn modelId="{CCCF26C4-DF43-4967-B279-07F39E350474}" type="presParOf" srcId="{78BE7B64-66DB-49A6-855A-287AAF0C0F8B}" destId="{E8684657-5E64-4660-B7FC-D0A378EB6A5D}" srcOrd="1" destOrd="0" presId="urn:microsoft.com/office/officeart/2005/8/layout/hierarchy1"/>
    <dgm:cxn modelId="{490C5C2A-199E-47A4-89CF-832AF77DDBC0}" type="presParOf" srcId="{B8622A49-4585-4E57-86CF-09B03DD30B09}" destId="{A4520C58-37A3-4342-AE5D-71DF24BB663F}" srcOrd="1" destOrd="0" presId="urn:microsoft.com/office/officeart/2005/8/layout/hierarchy1"/>
    <dgm:cxn modelId="{08112584-D4A2-4361-90E1-63C1C5E3AEC1}" type="presParOf" srcId="{A4520C58-37A3-4342-AE5D-71DF24BB663F}" destId="{A97A886C-FCCD-48D0-ACCE-A3D7E1B8CA3E}" srcOrd="0" destOrd="0" presId="urn:microsoft.com/office/officeart/2005/8/layout/hierarchy1"/>
    <dgm:cxn modelId="{21D1B6F0-B95C-4A9B-B734-55CBC03AC957}" type="presParOf" srcId="{A4520C58-37A3-4342-AE5D-71DF24BB663F}" destId="{1237FE4B-687E-4748-8FD8-8FE8202B318C}" srcOrd="1" destOrd="0" presId="urn:microsoft.com/office/officeart/2005/8/layout/hierarchy1"/>
    <dgm:cxn modelId="{4AF75AD6-C231-410E-9282-974A65871340}" type="presParOf" srcId="{1237FE4B-687E-4748-8FD8-8FE8202B318C}" destId="{67DAEE04-C97B-4934-AC55-7C610D276A30}" srcOrd="0" destOrd="0" presId="urn:microsoft.com/office/officeart/2005/8/layout/hierarchy1"/>
    <dgm:cxn modelId="{AA08C523-8ADB-4604-BBC5-D24EFEC20624}" type="presParOf" srcId="{67DAEE04-C97B-4934-AC55-7C610D276A30}" destId="{1AE66E96-0042-484A-B73D-F49519269314}" srcOrd="0" destOrd="0" presId="urn:microsoft.com/office/officeart/2005/8/layout/hierarchy1"/>
    <dgm:cxn modelId="{5DE2A0C1-901C-46E9-A58E-22687D2629B8}" type="presParOf" srcId="{67DAEE04-C97B-4934-AC55-7C610D276A30}" destId="{A22B7E8A-7C7B-4EE6-8FF7-FD3049C52033}" srcOrd="1" destOrd="0" presId="urn:microsoft.com/office/officeart/2005/8/layout/hierarchy1"/>
    <dgm:cxn modelId="{C857E758-8A4C-4439-B94E-8CE0FC9BCBF3}" type="presParOf" srcId="{1237FE4B-687E-4748-8FD8-8FE8202B318C}" destId="{BF9300FE-76E2-4D66-9056-A49D8D04E525}" srcOrd="1" destOrd="0" presId="urn:microsoft.com/office/officeart/2005/8/layout/hierarchy1"/>
    <dgm:cxn modelId="{58BB93BE-9759-49FF-958E-245A6E6027B9}" type="presParOf" srcId="{A4520C58-37A3-4342-AE5D-71DF24BB663F}" destId="{0591D29E-2A3F-419E-ABAE-F2B6BD4264E4}" srcOrd="2" destOrd="0" presId="urn:microsoft.com/office/officeart/2005/8/layout/hierarchy1"/>
    <dgm:cxn modelId="{99C5885A-CDB9-4F68-ABFB-120094E2D469}" type="presParOf" srcId="{A4520C58-37A3-4342-AE5D-71DF24BB663F}" destId="{15501485-375E-451C-B9F0-A21412503708}" srcOrd="3" destOrd="0" presId="urn:microsoft.com/office/officeart/2005/8/layout/hierarchy1"/>
    <dgm:cxn modelId="{D825C94F-21A7-423A-9035-E11E022B5305}" type="presParOf" srcId="{15501485-375E-451C-B9F0-A21412503708}" destId="{CA15F080-66F7-4B2E-8515-302B53AF55EA}" srcOrd="0" destOrd="0" presId="urn:microsoft.com/office/officeart/2005/8/layout/hierarchy1"/>
    <dgm:cxn modelId="{E744F88A-E768-4833-BF3D-95474760A13D}" type="presParOf" srcId="{CA15F080-66F7-4B2E-8515-302B53AF55EA}" destId="{5FBF2D7E-FC73-48E3-A873-926A3F7D48CF}" srcOrd="0" destOrd="0" presId="urn:microsoft.com/office/officeart/2005/8/layout/hierarchy1"/>
    <dgm:cxn modelId="{F15CCD71-4CF0-4BC7-9302-02CCE2CD03BB}" type="presParOf" srcId="{CA15F080-66F7-4B2E-8515-302B53AF55EA}" destId="{89851C38-E26C-42F3-B67B-15BFE414C5F3}" srcOrd="1" destOrd="0" presId="urn:microsoft.com/office/officeart/2005/8/layout/hierarchy1"/>
    <dgm:cxn modelId="{665FA4FB-4DDB-47EA-8CFC-FF44C2D31CC3}" type="presParOf" srcId="{15501485-375E-451C-B9F0-A21412503708}" destId="{188D039B-8F83-4769-904E-6B19B666B9F3}" srcOrd="1" destOrd="0" presId="urn:microsoft.com/office/officeart/2005/8/layout/hierarchy1"/>
    <dgm:cxn modelId="{9A251CC9-B5FE-4F76-82C6-B85E7B141A89}" type="presParOf" srcId="{A4520C58-37A3-4342-AE5D-71DF24BB663F}" destId="{4979D829-51E5-4257-8706-71F4EA9F527E}" srcOrd="4" destOrd="0" presId="urn:microsoft.com/office/officeart/2005/8/layout/hierarchy1"/>
    <dgm:cxn modelId="{C5B70795-1384-43D1-AC0B-089DCD08B8AD}" type="presParOf" srcId="{A4520C58-37A3-4342-AE5D-71DF24BB663F}" destId="{3EDA4CE9-FFF7-4F36-902B-FE4397C01400}" srcOrd="5" destOrd="0" presId="urn:microsoft.com/office/officeart/2005/8/layout/hierarchy1"/>
    <dgm:cxn modelId="{E62A3F0B-254A-43D5-BF46-A18B19BFC140}" type="presParOf" srcId="{3EDA4CE9-FFF7-4F36-902B-FE4397C01400}" destId="{012E5469-89F7-4939-9C0C-5B95FE416370}" srcOrd="0" destOrd="0" presId="urn:microsoft.com/office/officeart/2005/8/layout/hierarchy1"/>
    <dgm:cxn modelId="{E17C38A8-1304-4397-B59E-B6D762876FE2}" type="presParOf" srcId="{012E5469-89F7-4939-9C0C-5B95FE416370}" destId="{D05C9583-10E0-4215-86CE-09DFDD531E18}" srcOrd="0" destOrd="0" presId="urn:microsoft.com/office/officeart/2005/8/layout/hierarchy1"/>
    <dgm:cxn modelId="{D44E6693-2C5A-4DA2-8277-FA8BD8355D2C}" type="presParOf" srcId="{012E5469-89F7-4939-9C0C-5B95FE416370}" destId="{EB73B26F-CD78-40A6-83FD-F685928B755A}" srcOrd="1" destOrd="0" presId="urn:microsoft.com/office/officeart/2005/8/layout/hierarchy1"/>
    <dgm:cxn modelId="{284057C6-75BA-4E16-83EB-9B0433D798EA}" type="presParOf" srcId="{3EDA4CE9-FFF7-4F36-902B-FE4397C01400}" destId="{3859C08D-A164-42F6-B64A-34DF1449FAC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9D829-51E5-4257-8706-71F4EA9F527E}">
      <dsp:nvSpPr>
        <dsp:cNvPr id="0" name=""/>
        <dsp:cNvSpPr/>
      </dsp:nvSpPr>
      <dsp:spPr>
        <a:xfrm>
          <a:off x="4857757" y="1203857"/>
          <a:ext cx="2662601" cy="550572"/>
        </a:xfrm>
        <a:custGeom>
          <a:avLst/>
          <a:gdLst/>
          <a:ahLst/>
          <a:cxnLst/>
          <a:rect l="0" t="0" r="0" b="0"/>
          <a:pathLst>
            <a:path>
              <a:moveTo>
                <a:pt x="0" y="0"/>
              </a:moveTo>
              <a:lnTo>
                <a:pt x="0" y="375199"/>
              </a:lnTo>
              <a:lnTo>
                <a:pt x="2662601" y="375199"/>
              </a:lnTo>
              <a:lnTo>
                <a:pt x="2662601" y="5505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1D29E-2A3F-419E-ABAE-F2B6BD4264E4}">
      <dsp:nvSpPr>
        <dsp:cNvPr id="0" name=""/>
        <dsp:cNvSpPr/>
      </dsp:nvSpPr>
      <dsp:spPr>
        <a:xfrm>
          <a:off x="4700517" y="1203857"/>
          <a:ext cx="157239" cy="550572"/>
        </a:xfrm>
        <a:custGeom>
          <a:avLst/>
          <a:gdLst/>
          <a:ahLst/>
          <a:cxnLst/>
          <a:rect l="0" t="0" r="0" b="0"/>
          <a:pathLst>
            <a:path>
              <a:moveTo>
                <a:pt x="157239" y="0"/>
              </a:moveTo>
              <a:lnTo>
                <a:pt x="157239" y="375199"/>
              </a:lnTo>
              <a:lnTo>
                <a:pt x="0" y="375199"/>
              </a:lnTo>
              <a:lnTo>
                <a:pt x="0" y="5505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A886C-FCCD-48D0-ACCE-A3D7E1B8CA3E}">
      <dsp:nvSpPr>
        <dsp:cNvPr id="0" name=""/>
        <dsp:cNvSpPr/>
      </dsp:nvSpPr>
      <dsp:spPr>
        <a:xfrm>
          <a:off x="2037916" y="1203857"/>
          <a:ext cx="2819840" cy="550572"/>
        </a:xfrm>
        <a:custGeom>
          <a:avLst/>
          <a:gdLst/>
          <a:ahLst/>
          <a:cxnLst/>
          <a:rect l="0" t="0" r="0" b="0"/>
          <a:pathLst>
            <a:path>
              <a:moveTo>
                <a:pt x="2819840" y="0"/>
              </a:moveTo>
              <a:lnTo>
                <a:pt x="2819840" y="375199"/>
              </a:lnTo>
              <a:lnTo>
                <a:pt x="0" y="375199"/>
              </a:lnTo>
              <a:lnTo>
                <a:pt x="0" y="5505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685B8-A4EE-4F4E-9ACD-B58C3CE6372E}">
      <dsp:nvSpPr>
        <dsp:cNvPr id="0" name=""/>
        <dsp:cNvSpPr/>
      </dsp:nvSpPr>
      <dsp:spPr>
        <a:xfrm>
          <a:off x="3911214" y="1747"/>
          <a:ext cx="1893086" cy="12021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84657-5E64-4660-B7FC-D0A378EB6A5D}">
      <dsp:nvSpPr>
        <dsp:cNvPr id="0" name=""/>
        <dsp:cNvSpPr/>
      </dsp:nvSpPr>
      <dsp:spPr>
        <a:xfrm>
          <a:off x="4121557" y="201573"/>
          <a:ext cx="1893086" cy="12021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kern="1200" dirty="0"/>
            <a:t>Somos un equipo especialista en el desarrollo de nuevos proyectos de negocio entre los cuales destacan:</a:t>
          </a:r>
          <a:endParaRPr lang="en-US" sz="1200" kern="1200" dirty="0"/>
        </a:p>
      </dsp:txBody>
      <dsp:txXfrm>
        <a:off x="4156766" y="236782"/>
        <a:ext cx="1822668" cy="1131691"/>
      </dsp:txXfrm>
    </dsp:sp>
    <dsp:sp modelId="{1AE66E96-0042-484A-B73D-F49519269314}">
      <dsp:nvSpPr>
        <dsp:cNvPr id="0" name=""/>
        <dsp:cNvSpPr/>
      </dsp:nvSpPr>
      <dsp:spPr>
        <a:xfrm>
          <a:off x="952231" y="1754429"/>
          <a:ext cx="2171369" cy="1688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7E8A-7C7B-4EE6-8FF7-FD3049C52033}">
      <dsp:nvSpPr>
        <dsp:cNvPr id="0" name=""/>
        <dsp:cNvSpPr/>
      </dsp:nvSpPr>
      <dsp:spPr>
        <a:xfrm>
          <a:off x="1162574" y="1954255"/>
          <a:ext cx="2171369" cy="16889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u="sng" kern="1200" dirty="0"/>
            <a:t>Negocio Lácteo</a:t>
          </a:r>
          <a:r>
            <a:rPr lang="es-PE" sz="1200" kern="1200" dirty="0"/>
            <a:t>: Especialistas en todos los procesos de la industria láctea, quesos frescos, quesos madurados, yogures, leche UHT, bebidas lácteas, dulce de Leche</a:t>
          </a:r>
          <a:r>
            <a:rPr lang="es-PE" sz="1000" kern="1200" dirty="0"/>
            <a:t>.</a:t>
          </a:r>
        </a:p>
        <a:p>
          <a:pPr marL="0" lvl="0" indent="0" algn="ctr" defTabSz="533400">
            <a:lnSpc>
              <a:spcPct val="90000"/>
            </a:lnSpc>
            <a:spcBef>
              <a:spcPct val="0"/>
            </a:spcBef>
            <a:spcAft>
              <a:spcPct val="35000"/>
            </a:spcAft>
            <a:buNone/>
          </a:pPr>
          <a:r>
            <a:rPr lang="es-PE" sz="1200" kern="1200" dirty="0">
              <a:solidFill>
                <a:srgbClr val="000000">
                  <a:hueOff val="0"/>
                  <a:satOff val="0"/>
                  <a:lumOff val="0"/>
                  <a:alphaOff val="0"/>
                </a:srgbClr>
              </a:solidFill>
              <a:latin typeface="Gill Sans Nova"/>
              <a:ea typeface="+mn-ea"/>
              <a:cs typeface="+mn-cs"/>
            </a:rPr>
            <a:t>Diseño de plantas lácteas</a:t>
          </a:r>
          <a:endParaRPr lang="en-US" sz="1200" kern="1200" dirty="0">
            <a:solidFill>
              <a:srgbClr val="000000">
                <a:hueOff val="0"/>
                <a:satOff val="0"/>
                <a:lumOff val="0"/>
                <a:alphaOff val="0"/>
              </a:srgbClr>
            </a:solidFill>
            <a:latin typeface="Gill Sans Nova"/>
            <a:ea typeface="+mn-ea"/>
            <a:cs typeface="+mn-cs"/>
          </a:endParaRPr>
        </a:p>
      </dsp:txBody>
      <dsp:txXfrm>
        <a:off x="1212042" y="2003723"/>
        <a:ext cx="2072433" cy="1590015"/>
      </dsp:txXfrm>
    </dsp:sp>
    <dsp:sp modelId="{5FBF2D7E-FC73-48E3-A873-926A3F7D48CF}">
      <dsp:nvSpPr>
        <dsp:cNvPr id="0" name=""/>
        <dsp:cNvSpPr/>
      </dsp:nvSpPr>
      <dsp:spPr>
        <a:xfrm>
          <a:off x="3544287" y="1754429"/>
          <a:ext cx="2312461" cy="1759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51C38-E26C-42F3-B67B-15BFE414C5F3}">
      <dsp:nvSpPr>
        <dsp:cNvPr id="0" name=""/>
        <dsp:cNvSpPr/>
      </dsp:nvSpPr>
      <dsp:spPr>
        <a:xfrm>
          <a:off x="3754630" y="1954255"/>
          <a:ext cx="2312461" cy="17592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u="sng" kern="1200" dirty="0"/>
            <a:t>Negocio Bebidas</a:t>
          </a:r>
          <a:r>
            <a:rPr lang="es-PE" sz="1200" kern="1200" dirty="0"/>
            <a:t>: Nos especializamos en el desarrollo de productos y asesoramiento en selección de equipos para líneas de jugos, néctares, tanto en “Hot </a:t>
          </a:r>
          <a:r>
            <a:rPr lang="es-PE" sz="1200" kern="1200" dirty="0" err="1"/>
            <a:t>Filling</a:t>
          </a:r>
          <a:r>
            <a:rPr lang="es-PE" sz="1200" kern="1200" dirty="0"/>
            <a:t>”, llenado en frio y UHT; así como en la mejora continua de los procesos de producción existentes</a:t>
          </a:r>
          <a:r>
            <a:rPr lang="es-PE" sz="900" kern="1200" dirty="0"/>
            <a:t>.</a:t>
          </a:r>
          <a:endParaRPr lang="en-US" sz="900" kern="1200" dirty="0"/>
        </a:p>
      </dsp:txBody>
      <dsp:txXfrm>
        <a:off x="3806156" y="2005781"/>
        <a:ext cx="2209409" cy="1656163"/>
      </dsp:txXfrm>
    </dsp:sp>
    <dsp:sp modelId="{D05C9583-10E0-4215-86CE-09DFDD531E18}">
      <dsp:nvSpPr>
        <dsp:cNvPr id="0" name=""/>
        <dsp:cNvSpPr/>
      </dsp:nvSpPr>
      <dsp:spPr>
        <a:xfrm>
          <a:off x="6277434" y="1754429"/>
          <a:ext cx="2485849" cy="1698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73B26F-CD78-40A6-83FD-F685928B755A}">
      <dsp:nvSpPr>
        <dsp:cNvPr id="0" name=""/>
        <dsp:cNvSpPr/>
      </dsp:nvSpPr>
      <dsp:spPr>
        <a:xfrm>
          <a:off x="6487777" y="1954255"/>
          <a:ext cx="2485849" cy="16989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0" u="sng" kern="1200" dirty="0"/>
            <a:t>Negocio Cárnico</a:t>
          </a:r>
          <a:r>
            <a:rPr lang="es-PE" sz="1200" kern="1200" dirty="0"/>
            <a:t>: Podemos asesorarlo en el proyecto de desarrollo de productos y selección de planta y equipos</a:t>
          </a:r>
          <a:r>
            <a:rPr lang="es-PE" sz="1300" kern="1200" dirty="0"/>
            <a:t>.</a:t>
          </a:r>
          <a:endParaRPr lang="en-US" sz="1300" kern="1200" dirty="0"/>
        </a:p>
      </dsp:txBody>
      <dsp:txXfrm>
        <a:off x="6537536" y="2004014"/>
        <a:ext cx="2386331" cy="15993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6CC97-87CA-4837-BA83-CE93A2642D41}" type="datetimeFigureOut">
              <a:rPr lang="es-PE" smtClean="0"/>
              <a:t>27/02/2025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38B7D-875B-4F11-A305-6DD8E21D9320}" type="slidenum">
              <a:rPr lang="es-PE" smtClean="0"/>
              <a:t>‹Nº›</a:t>
            </a:fld>
            <a:endParaRPr lang="es-PE"/>
          </a:p>
        </p:txBody>
      </p:sp>
    </p:spTree>
    <p:extLst>
      <p:ext uri="{BB962C8B-B14F-4D97-AF65-F5344CB8AC3E}">
        <p14:creationId xmlns:p14="http://schemas.microsoft.com/office/powerpoint/2010/main" val="44974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4638"/>
            <a:ext cx="4733925" cy="266223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FD73F-4516-4B70-895D-AAD2D767837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09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417229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242143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102912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3DC4893-001F-4592-B860-068446CE5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12213862" cy="1603816"/>
          </a:xfrm>
          <a:prstGeom prst="rect">
            <a:avLst/>
          </a:prstGeom>
          <a:gradFill>
            <a:gsLst>
              <a:gs pos="5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16200000" scaled="1"/>
          </a:gradFill>
        </p:spPr>
      </p:pic>
      <p:sp>
        <p:nvSpPr>
          <p:cNvPr id="41" name="Rectangle 40">
            <a:extLst>
              <a:ext uri="{FF2B5EF4-FFF2-40B4-BE49-F238E27FC236}">
                <a16:creationId xmlns:a16="http://schemas.microsoft.com/office/drawing/2014/main" id="{512FF2E1-E7E1-4029-8360-A4EE683C2CE2}"/>
              </a:ext>
            </a:extLst>
          </p:cNvPr>
          <p:cNvSpPr/>
          <p:nvPr userDrawn="1"/>
        </p:nvSpPr>
        <p:spPr>
          <a:xfrm>
            <a:off x="2780558" y="161485"/>
            <a:ext cx="9238722" cy="6535032"/>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42" name="Rectangle 41">
            <a:extLst>
              <a:ext uri="{FF2B5EF4-FFF2-40B4-BE49-F238E27FC236}">
                <a16:creationId xmlns:a16="http://schemas.microsoft.com/office/drawing/2014/main" id="{36276FAD-E7C7-4F59-B2AF-342AFF926178}"/>
              </a:ext>
            </a:extLst>
          </p:cNvPr>
          <p:cNvSpPr/>
          <p:nvPr userDrawn="1"/>
        </p:nvSpPr>
        <p:spPr>
          <a:xfrm>
            <a:off x="2780558" y="161485"/>
            <a:ext cx="9238722" cy="145807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2" name="Rectangle 1">
            <a:extLst>
              <a:ext uri="{FF2B5EF4-FFF2-40B4-BE49-F238E27FC236}">
                <a16:creationId xmlns:a16="http://schemas.microsoft.com/office/drawing/2014/main" id="{561548C3-544C-E31B-FD65-10C82BBD4387}"/>
              </a:ext>
            </a:extLst>
          </p:cNvPr>
          <p:cNvSpPr/>
          <p:nvPr userDrawn="1"/>
        </p:nvSpPr>
        <p:spPr>
          <a:xfrm>
            <a:off x="0" y="0"/>
            <a:ext cx="12192000" cy="1619558"/>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Placeholder 19">
            <a:extLst>
              <a:ext uri="{FF2B5EF4-FFF2-40B4-BE49-F238E27FC236}">
                <a16:creationId xmlns:a16="http://schemas.microsoft.com/office/drawing/2014/main" id="{CAE45364-061C-47CC-9440-2B911BE888C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41941" y="461640"/>
            <a:ext cx="1486569" cy="1765300"/>
          </a:xfrm>
          <a:prstGeom prst="rect">
            <a:avLst/>
          </a:prstGeom>
          <a:solidFill>
            <a:schemeClr val="accent5">
              <a:lumMod val="75000"/>
            </a:schemeClr>
          </a:solidFill>
        </p:spPr>
      </p:pic>
      <p:sp>
        <p:nvSpPr>
          <p:cNvPr id="3" name="Rectangle 2">
            <a:extLst>
              <a:ext uri="{FF2B5EF4-FFF2-40B4-BE49-F238E27FC236}">
                <a16:creationId xmlns:a16="http://schemas.microsoft.com/office/drawing/2014/main" id="{E65E4012-A753-1180-0811-78CFC9950849}"/>
              </a:ext>
            </a:extLst>
          </p:cNvPr>
          <p:cNvSpPr/>
          <p:nvPr userDrawn="1"/>
        </p:nvSpPr>
        <p:spPr>
          <a:xfrm>
            <a:off x="808179" y="461511"/>
            <a:ext cx="1520329" cy="1765300"/>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8">
            <a:extLst>
              <a:ext uri="{FF2B5EF4-FFF2-40B4-BE49-F238E27FC236}">
                <a16:creationId xmlns:a16="http://schemas.microsoft.com/office/drawing/2014/main" id="{A4A0A6A7-1EE6-4444-A965-24914055EE06}"/>
              </a:ext>
            </a:extLst>
          </p:cNvPr>
          <p:cNvSpPr>
            <a:spLocks noGrp="1"/>
          </p:cNvSpPr>
          <p:nvPr>
            <p:ph type="pic" sz="quarter" idx="13" hasCustomPrompt="1"/>
          </p:nvPr>
        </p:nvSpPr>
        <p:spPr>
          <a:xfrm>
            <a:off x="703582" y="303158"/>
            <a:ext cx="1486567" cy="1765170"/>
          </a:xfrm>
          <a:prstGeom prst="rect">
            <a:avLst/>
          </a:prstGeom>
          <a:solidFill>
            <a:schemeClr val="bg1"/>
          </a:solidFill>
        </p:spPr>
        <p:txBody>
          <a:bodyPr tIns="274320" bIns="274320" anchor="ctr"/>
          <a:lstStyle>
            <a:lvl1pPr marL="0" indent="0" algn="ctr">
              <a:buNone/>
              <a:defRPr sz="1399" b="0">
                <a:solidFill>
                  <a:schemeClr val="tx1"/>
                </a:solidFill>
              </a:defRPr>
            </a:lvl1pPr>
          </a:lstStyle>
          <a:p>
            <a:r>
              <a:rPr lang="en-GB"/>
              <a:t>Add image</a:t>
            </a:r>
            <a:endParaRPr lang="en-US"/>
          </a:p>
        </p:txBody>
      </p:sp>
    </p:spTree>
    <p:extLst>
      <p:ext uri="{BB962C8B-B14F-4D97-AF65-F5344CB8AC3E}">
        <p14:creationId xmlns:p14="http://schemas.microsoft.com/office/powerpoint/2010/main" val="119322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3DC4893-001F-4592-B860-068446CE5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12213862" cy="1603816"/>
          </a:xfrm>
          <a:prstGeom prst="rect">
            <a:avLst/>
          </a:prstGeom>
          <a:gradFill>
            <a:gsLst>
              <a:gs pos="5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16200000" scaled="1"/>
          </a:gradFill>
        </p:spPr>
      </p:pic>
      <p:sp>
        <p:nvSpPr>
          <p:cNvPr id="41" name="Rectangle 40">
            <a:extLst>
              <a:ext uri="{FF2B5EF4-FFF2-40B4-BE49-F238E27FC236}">
                <a16:creationId xmlns:a16="http://schemas.microsoft.com/office/drawing/2014/main" id="{512FF2E1-E7E1-4029-8360-A4EE683C2CE2}"/>
              </a:ext>
            </a:extLst>
          </p:cNvPr>
          <p:cNvSpPr/>
          <p:nvPr userDrawn="1"/>
        </p:nvSpPr>
        <p:spPr>
          <a:xfrm>
            <a:off x="2780558" y="161485"/>
            <a:ext cx="9238722" cy="6535032"/>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42" name="Rectangle 41">
            <a:extLst>
              <a:ext uri="{FF2B5EF4-FFF2-40B4-BE49-F238E27FC236}">
                <a16:creationId xmlns:a16="http://schemas.microsoft.com/office/drawing/2014/main" id="{36276FAD-E7C7-4F59-B2AF-342AFF926178}"/>
              </a:ext>
            </a:extLst>
          </p:cNvPr>
          <p:cNvSpPr/>
          <p:nvPr userDrawn="1"/>
        </p:nvSpPr>
        <p:spPr>
          <a:xfrm>
            <a:off x="2780558" y="161485"/>
            <a:ext cx="9238722" cy="145807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2" name="Rectangle 1">
            <a:extLst>
              <a:ext uri="{FF2B5EF4-FFF2-40B4-BE49-F238E27FC236}">
                <a16:creationId xmlns:a16="http://schemas.microsoft.com/office/drawing/2014/main" id="{561548C3-544C-E31B-FD65-10C82BBD4387}"/>
              </a:ext>
            </a:extLst>
          </p:cNvPr>
          <p:cNvSpPr/>
          <p:nvPr userDrawn="1"/>
        </p:nvSpPr>
        <p:spPr>
          <a:xfrm>
            <a:off x="0" y="0"/>
            <a:ext cx="12192000" cy="1619558"/>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Placeholder 19">
            <a:extLst>
              <a:ext uri="{FF2B5EF4-FFF2-40B4-BE49-F238E27FC236}">
                <a16:creationId xmlns:a16="http://schemas.microsoft.com/office/drawing/2014/main" id="{CAE45364-061C-47CC-9440-2B911BE888C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41941" y="461640"/>
            <a:ext cx="1486569" cy="1765300"/>
          </a:xfrm>
          <a:prstGeom prst="rect">
            <a:avLst/>
          </a:prstGeom>
          <a:solidFill>
            <a:schemeClr val="accent5">
              <a:lumMod val="75000"/>
            </a:schemeClr>
          </a:solidFill>
        </p:spPr>
      </p:pic>
      <p:sp>
        <p:nvSpPr>
          <p:cNvPr id="3" name="Rectangle 2">
            <a:extLst>
              <a:ext uri="{FF2B5EF4-FFF2-40B4-BE49-F238E27FC236}">
                <a16:creationId xmlns:a16="http://schemas.microsoft.com/office/drawing/2014/main" id="{E65E4012-A753-1180-0811-78CFC9950849}"/>
              </a:ext>
            </a:extLst>
          </p:cNvPr>
          <p:cNvSpPr/>
          <p:nvPr userDrawn="1"/>
        </p:nvSpPr>
        <p:spPr>
          <a:xfrm>
            <a:off x="808179" y="461511"/>
            <a:ext cx="1520329" cy="1765300"/>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8">
            <a:extLst>
              <a:ext uri="{FF2B5EF4-FFF2-40B4-BE49-F238E27FC236}">
                <a16:creationId xmlns:a16="http://schemas.microsoft.com/office/drawing/2014/main" id="{A4A0A6A7-1EE6-4444-A965-24914055EE06}"/>
              </a:ext>
            </a:extLst>
          </p:cNvPr>
          <p:cNvSpPr>
            <a:spLocks noGrp="1"/>
          </p:cNvSpPr>
          <p:nvPr>
            <p:ph type="pic" sz="quarter" idx="13" hasCustomPrompt="1"/>
          </p:nvPr>
        </p:nvSpPr>
        <p:spPr>
          <a:xfrm>
            <a:off x="703582" y="303158"/>
            <a:ext cx="1486567" cy="1765170"/>
          </a:xfrm>
          <a:prstGeom prst="rect">
            <a:avLst/>
          </a:prstGeom>
          <a:solidFill>
            <a:schemeClr val="bg1"/>
          </a:solidFill>
        </p:spPr>
        <p:txBody>
          <a:bodyPr tIns="274320" bIns="274320" anchor="ctr"/>
          <a:lstStyle>
            <a:lvl1pPr marL="0" indent="0" algn="ctr">
              <a:buNone/>
              <a:defRPr sz="1399" b="0">
                <a:solidFill>
                  <a:schemeClr val="tx1"/>
                </a:solidFill>
              </a:defRPr>
            </a:lvl1pPr>
          </a:lstStyle>
          <a:p>
            <a:r>
              <a:rPr lang="en-GB"/>
              <a:t>Add image</a:t>
            </a:r>
            <a:endParaRPr lang="en-US"/>
          </a:p>
        </p:txBody>
      </p:sp>
    </p:spTree>
    <p:extLst>
      <p:ext uri="{BB962C8B-B14F-4D97-AF65-F5344CB8AC3E}">
        <p14:creationId xmlns:p14="http://schemas.microsoft.com/office/powerpoint/2010/main" val="2614223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314844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4172914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2397110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2/27/2025</a:t>
            </a:fld>
            <a:endParaRPr lang="en-US" dirty="0"/>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‹Nº›</a:t>
            </a:fld>
            <a:endParaRPr lang="en-US"/>
          </a:p>
        </p:txBody>
      </p:sp>
      <p:sp>
        <p:nvSpPr>
          <p:cNvPr id="8" name="Marcador de texto 5">
            <a:extLst>
              <a:ext uri="{FF2B5EF4-FFF2-40B4-BE49-F238E27FC236}">
                <a16:creationId xmlns:a16="http://schemas.microsoft.com/office/drawing/2014/main" id="{7B9908B8-8DF9-EDE0-1976-4CEAAB79FC2B}"/>
              </a:ext>
            </a:extLst>
          </p:cNvPr>
          <p:cNvSpPr>
            <a:spLocks noGrp="1"/>
          </p:cNvSpPr>
          <p:nvPr>
            <p:ph type="body" sz="half" idx="13" hasCustomPrompt="1"/>
          </p:nvPr>
        </p:nvSpPr>
        <p:spPr>
          <a:xfrm>
            <a:off x="441960" y="6543604"/>
            <a:ext cx="10691135" cy="1027241"/>
          </a:xfrm>
        </p:spPr>
        <p:txBody>
          <a:bodyPr>
            <a:normAutofit fontScale="62500" lnSpcReduction="20000"/>
          </a:bodyPr>
          <a:lstStyle>
            <a:lvl1pPr marL="0" indent="0">
              <a:buNone/>
              <a:defRPr sz="1800"/>
            </a:lvl1pPr>
          </a:lstStyle>
          <a:p>
            <a:r>
              <a:rPr lang="en-US" sz="2400" b="1" i="1" cap="all" dirty="0">
                <a:solidFill>
                  <a:srgbClr val="FFFFFF"/>
                </a:solidFill>
              </a:rPr>
              <a:t>Alfredo MONTOYA Manrique / Consultor Senior / </a:t>
            </a:r>
            <a:r>
              <a:rPr lang="en-US" b="1" i="1" cap="all" dirty="0">
                <a:solidFill>
                  <a:srgbClr val="FFFFFF"/>
                </a:solidFill>
              </a:rPr>
              <a:t>Master Internacional </a:t>
            </a:r>
            <a:r>
              <a:rPr lang="en-US" b="1" i="1" cap="all" dirty="0" err="1">
                <a:solidFill>
                  <a:srgbClr val="FFFFFF"/>
                </a:solidFill>
              </a:rPr>
              <a:t>en</a:t>
            </a:r>
            <a:r>
              <a:rPr lang="en-US" b="1" i="1" cap="all" dirty="0">
                <a:solidFill>
                  <a:srgbClr val="FFFFFF"/>
                </a:solidFill>
              </a:rPr>
              <a:t> </a:t>
            </a:r>
            <a:r>
              <a:rPr lang="en-US" b="1" i="1" cap="all" dirty="0" err="1">
                <a:solidFill>
                  <a:srgbClr val="FFFFFF"/>
                </a:solidFill>
              </a:rPr>
              <a:t>tecnologia</a:t>
            </a:r>
            <a:r>
              <a:rPr lang="en-US" b="1" i="1" cap="all" dirty="0">
                <a:solidFill>
                  <a:srgbClr val="FFFFFF"/>
                </a:solidFill>
              </a:rPr>
              <a:t> de </a:t>
            </a:r>
            <a:r>
              <a:rPr lang="en-US" b="1" i="1" cap="all" dirty="0" err="1">
                <a:solidFill>
                  <a:srgbClr val="FFFFFF"/>
                </a:solidFill>
              </a:rPr>
              <a:t>los</a:t>
            </a:r>
            <a:r>
              <a:rPr lang="en-US" b="1" i="1" cap="all" dirty="0">
                <a:solidFill>
                  <a:srgbClr val="FFFFFF"/>
                </a:solidFill>
              </a:rPr>
              <a:t> </a:t>
            </a:r>
            <a:r>
              <a:rPr lang="en-US" b="1" i="1" cap="all" dirty="0" err="1">
                <a:solidFill>
                  <a:srgbClr val="FFFFFF"/>
                </a:solidFill>
              </a:rPr>
              <a:t>alimentos</a:t>
            </a:r>
            <a:endParaRPr lang="en-US" sz="2400" b="1" i="1" cap="all" dirty="0">
              <a:solidFill>
                <a:srgbClr val="FFFFFF"/>
              </a:solidFill>
            </a:endParaRPr>
          </a:p>
        </p:txBody>
      </p:sp>
    </p:spTree>
    <p:extLst>
      <p:ext uri="{BB962C8B-B14F-4D97-AF65-F5344CB8AC3E}">
        <p14:creationId xmlns:p14="http://schemas.microsoft.com/office/powerpoint/2010/main" val="7079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459108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247544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852732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1597287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244267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2418509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2963378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346628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3DC4893-001F-4592-B860-068446CE5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12213862" cy="1603816"/>
          </a:xfrm>
          <a:prstGeom prst="rect">
            <a:avLst/>
          </a:prstGeom>
          <a:gradFill>
            <a:gsLst>
              <a:gs pos="5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16200000" scaled="1"/>
          </a:gradFill>
        </p:spPr>
      </p:pic>
      <p:sp>
        <p:nvSpPr>
          <p:cNvPr id="42" name="Rectangle 41">
            <a:extLst>
              <a:ext uri="{FF2B5EF4-FFF2-40B4-BE49-F238E27FC236}">
                <a16:creationId xmlns:a16="http://schemas.microsoft.com/office/drawing/2014/main" id="{36276FAD-E7C7-4F59-B2AF-342AFF926178}"/>
              </a:ext>
            </a:extLst>
          </p:cNvPr>
          <p:cNvSpPr/>
          <p:nvPr userDrawn="1"/>
        </p:nvSpPr>
        <p:spPr>
          <a:xfrm>
            <a:off x="2780558" y="161485"/>
            <a:ext cx="9238722" cy="145807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2" name="Rectangle 1">
            <a:extLst>
              <a:ext uri="{FF2B5EF4-FFF2-40B4-BE49-F238E27FC236}">
                <a16:creationId xmlns:a16="http://schemas.microsoft.com/office/drawing/2014/main" id="{561548C3-544C-E31B-FD65-10C82BBD4387}"/>
              </a:ext>
            </a:extLst>
          </p:cNvPr>
          <p:cNvSpPr/>
          <p:nvPr userDrawn="1"/>
        </p:nvSpPr>
        <p:spPr>
          <a:xfrm>
            <a:off x="0" y="0"/>
            <a:ext cx="12192000" cy="1619558"/>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Placeholder 19">
            <a:extLst>
              <a:ext uri="{FF2B5EF4-FFF2-40B4-BE49-F238E27FC236}">
                <a16:creationId xmlns:a16="http://schemas.microsoft.com/office/drawing/2014/main" id="{CAE45364-061C-47CC-9440-2B911BE888C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41941" y="461640"/>
            <a:ext cx="1486569" cy="1765300"/>
          </a:xfrm>
          <a:prstGeom prst="rect">
            <a:avLst/>
          </a:prstGeom>
          <a:solidFill>
            <a:schemeClr val="accent5">
              <a:lumMod val="75000"/>
            </a:schemeClr>
          </a:solidFill>
        </p:spPr>
      </p:pic>
      <p:sp>
        <p:nvSpPr>
          <p:cNvPr id="3" name="Rectangle 2">
            <a:extLst>
              <a:ext uri="{FF2B5EF4-FFF2-40B4-BE49-F238E27FC236}">
                <a16:creationId xmlns:a16="http://schemas.microsoft.com/office/drawing/2014/main" id="{E65E4012-A753-1180-0811-78CFC9950849}"/>
              </a:ext>
            </a:extLst>
          </p:cNvPr>
          <p:cNvSpPr/>
          <p:nvPr userDrawn="1"/>
        </p:nvSpPr>
        <p:spPr>
          <a:xfrm>
            <a:off x="808179" y="461511"/>
            <a:ext cx="1520329" cy="1765300"/>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8">
            <a:extLst>
              <a:ext uri="{FF2B5EF4-FFF2-40B4-BE49-F238E27FC236}">
                <a16:creationId xmlns:a16="http://schemas.microsoft.com/office/drawing/2014/main" id="{A4A0A6A7-1EE6-4444-A965-24914055EE06}"/>
              </a:ext>
            </a:extLst>
          </p:cNvPr>
          <p:cNvSpPr>
            <a:spLocks noGrp="1"/>
          </p:cNvSpPr>
          <p:nvPr>
            <p:ph type="pic" sz="quarter" idx="13" hasCustomPrompt="1"/>
          </p:nvPr>
        </p:nvSpPr>
        <p:spPr>
          <a:xfrm>
            <a:off x="703582" y="303158"/>
            <a:ext cx="1486567" cy="1765170"/>
          </a:xfrm>
          <a:prstGeom prst="rect">
            <a:avLst/>
          </a:prstGeom>
          <a:solidFill>
            <a:schemeClr val="bg1"/>
          </a:solidFill>
        </p:spPr>
        <p:txBody>
          <a:bodyPr tIns="274320" bIns="274320" anchor="ctr"/>
          <a:lstStyle>
            <a:lvl1pPr marL="0" indent="0" algn="ctr">
              <a:buNone/>
              <a:defRPr sz="1399" b="0">
                <a:solidFill>
                  <a:schemeClr val="tx1"/>
                </a:solidFill>
              </a:defRPr>
            </a:lvl1pPr>
          </a:lstStyle>
          <a:p>
            <a:r>
              <a:rPr lang="en-GB"/>
              <a:t>Add image</a:t>
            </a:r>
            <a:endParaRPr lang="en-US"/>
          </a:p>
        </p:txBody>
      </p:sp>
    </p:spTree>
    <p:extLst>
      <p:ext uri="{BB962C8B-B14F-4D97-AF65-F5344CB8AC3E}">
        <p14:creationId xmlns:p14="http://schemas.microsoft.com/office/powerpoint/2010/main" val="309595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3DC4893-001F-4592-B860-068446CE5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12213862" cy="1603816"/>
          </a:xfrm>
          <a:prstGeom prst="rect">
            <a:avLst/>
          </a:prstGeom>
          <a:gradFill>
            <a:gsLst>
              <a:gs pos="5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16200000" scaled="1"/>
          </a:gradFill>
        </p:spPr>
      </p:pic>
      <p:sp>
        <p:nvSpPr>
          <p:cNvPr id="41" name="Rectangle 40">
            <a:extLst>
              <a:ext uri="{FF2B5EF4-FFF2-40B4-BE49-F238E27FC236}">
                <a16:creationId xmlns:a16="http://schemas.microsoft.com/office/drawing/2014/main" id="{512FF2E1-E7E1-4029-8360-A4EE683C2CE2}"/>
              </a:ext>
            </a:extLst>
          </p:cNvPr>
          <p:cNvSpPr/>
          <p:nvPr userDrawn="1"/>
        </p:nvSpPr>
        <p:spPr>
          <a:xfrm>
            <a:off x="2780558" y="161485"/>
            <a:ext cx="9238722" cy="6535032"/>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42" name="Rectangle 41">
            <a:extLst>
              <a:ext uri="{FF2B5EF4-FFF2-40B4-BE49-F238E27FC236}">
                <a16:creationId xmlns:a16="http://schemas.microsoft.com/office/drawing/2014/main" id="{36276FAD-E7C7-4F59-B2AF-342AFF926178}"/>
              </a:ext>
            </a:extLst>
          </p:cNvPr>
          <p:cNvSpPr/>
          <p:nvPr userDrawn="1"/>
        </p:nvSpPr>
        <p:spPr>
          <a:xfrm>
            <a:off x="2780558" y="161485"/>
            <a:ext cx="9238722" cy="145807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2" name="Rectangle 1">
            <a:extLst>
              <a:ext uri="{FF2B5EF4-FFF2-40B4-BE49-F238E27FC236}">
                <a16:creationId xmlns:a16="http://schemas.microsoft.com/office/drawing/2014/main" id="{561548C3-544C-E31B-FD65-10C82BBD4387}"/>
              </a:ext>
            </a:extLst>
          </p:cNvPr>
          <p:cNvSpPr/>
          <p:nvPr userDrawn="1"/>
        </p:nvSpPr>
        <p:spPr>
          <a:xfrm>
            <a:off x="0" y="0"/>
            <a:ext cx="12192000" cy="1619558"/>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Placeholder 19">
            <a:extLst>
              <a:ext uri="{FF2B5EF4-FFF2-40B4-BE49-F238E27FC236}">
                <a16:creationId xmlns:a16="http://schemas.microsoft.com/office/drawing/2014/main" id="{CAE45364-061C-47CC-9440-2B911BE888C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41941" y="461640"/>
            <a:ext cx="1486569" cy="1765300"/>
          </a:xfrm>
          <a:prstGeom prst="rect">
            <a:avLst/>
          </a:prstGeom>
          <a:solidFill>
            <a:schemeClr val="accent5">
              <a:lumMod val="75000"/>
            </a:schemeClr>
          </a:solidFill>
        </p:spPr>
      </p:pic>
      <p:sp>
        <p:nvSpPr>
          <p:cNvPr id="3" name="Rectangle 2">
            <a:extLst>
              <a:ext uri="{FF2B5EF4-FFF2-40B4-BE49-F238E27FC236}">
                <a16:creationId xmlns:a16="http://schemas.microsoft.com/office/drawing/2014/main" id="{E65E4012-A753-1180-0811-78CFC9950849}"/>
              </a:ext>
            </a:extLst>
          </p:cNvPr>
          <p:cNvSpPr/>
          <p:nvPr userDrawn="1"/>
        </p:nvSpPr>
        <p:spPr>
          <a:xfrm>
            <a:off x="808179" y="461511"/>
            <a:ext cx="1520329" cy="1765300"/>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8">
            <a:extLst>
              <a:ext uri="{FF2B5EF4-FFF2-40B4-BE49-F238E27FC236}">
                <a16:creationId xmlns:a16="http://schemas.microsoft.com/office/drawing/2014/main" id="{A4A0A6A7-1EE6-4444-A965-24914055EE06}"/>
              </a:ext>
            </a:extLst>
          </p:cNvPr>
          <p:cNvSpPr>
            <a:spLocks noGrp="1"/>
          </p:cNvSpPr>
          <p:nvPr>
            <p:ph type="pic" sz="quarter" idx="13" hasCustomPrompt="1"/>
          </p:nvPr>
        </p:nvSpPr>
        <p:spPr>
          <a:xfrm>
            <a:off x="703582" y="303158"/>
            <a:ext cx="1486567" cy="1765170"/>
          </a:xfrm>
          <a:prstGeom prst="rect">
            <a:avLst/>
          </a:prstGeom>
          <a:solidFill>
            <a:schemeClr val="bg1"/>
          </a:solidFill>
        </p:spPr>
        <p:txBody>
          <a:bodyPr tIns="274320" bIns="274320" anchor="ctr"/>
          <a:lstStyle>
            <a:lvl1pPr marL="0" indent="0" algn="ctr">
              <a:buNone/>
              <a:defRPr sz="1399" b="0">
                <a:solidFill>
                  <a:schemeClr val="tx1"/>
                </a:solidFill>
              </a:defRPr>
            </a:lvl1pPr>
          </a:lstStyle>
          <a:p>
            <a:r>
              <a:rPr lang="en-GB"/>
              <a:t>Add image</a:t>
            </a:r>
            <a:endParaRPr lang="en-US"/>
          </a:p>
        </p:txBody>
      </p:sp>
    </p:spTree>
    <p:extLst>
      <p:ext uri="{BB962C8B-B14F-4D97-AF65-F5344CB8AC3E}">
        <p14:creationId xmlns:p14="http://schemas.microsoft.com/office/powerpoint/2010/main" val="1590622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3DC4893-001F-4592-B860-068446CE5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12213862" cy="1603816"/>
          </a:xfrm>
          <a:prstGeom prst="rect">
            <a:avLst/>
          </a:prstGeom>
          <a:gradFill>
            <a:gsLst>
              <a:gs pos="5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16200000" scaled="1"/>
          </a:gradFill>
        </p:spPr>
      </p:pic>
      <p:sp>
        <p:nvSpPr>
          <p:cNvPr id="41" name="Rectangle 40">
            <a:extLst>
              <a:ext uri="{FF2B5EF4-FFF2-40B4-BE49-F238E27FC236}">
                <a16:creationId xmlns:a16="http://schemas.microsoft.com/office/drawing/2014/main" id="{512FF2E1-E7E1-4029-8360-A4EE683C2CE2}"/>
              </a:ext>
            </a:extLst>
          </p:cNvPr>
          <p:cNvSpPr/>
          <p:nvPr userDrawn="1"/>
        </p:nvSpPr>
        <p:spPr>
          <a:xfrm>
            <a:off x="2780558" y="161485"/>
            <a:ext cx="9238722" cy="6535032"/>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42" name="Rectangle 41">
            <a:extLst>
              <a:ext uri="{FF2B5EF4-FFF2-40B4-BE49-F238E27FC236}">
                <a16:creationId xmlns:a16="http://schemas.microsoft.com/office/drawing/2014/main" id="{36276FAD-E7C7-4F59-B2AF-342AFF926178}"/>
              </a:ext>
            </a:extLst>
          </p:cNvPr>
          <p:cNvSpPr/>
          <p:nvPr userDrawn="1"/>
        </p:nvSpPr>
        <p:spPr>
          <a:xfrm>
            <a:off x="2780558" y="161485"/>
            <a:ext cx="9238722" cy="1458073"/>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2" name="Rectangle 1">
            <a:extLst>
              <a:ext uri="{FF2B5EF4-FFF2-40B4-BE49-F238E27FC236}">
                <a16:creationId xmlns:a16="http://schemas.microsoft.com/office/drawing/2014/main" id="{561548C3-544C-E31B-FD65-10C82BBD4387}"/>
              </a:ext>
            </a:extLst>
          </p:cNvPr>
          <p:cNvSpPr/>
          <p:nvPr userDrawn="1"/>
        </p:nvSpPr>
        <p:spPr>
          <a:xfrm>
            <a:off x="0" y="0"/>
            <a:ext cx="12192000" cy="1619558"/>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Placeholder 19">
            <a:extLst>
              <a:ext uri="{FF2B5EF4-FFF2-40B4-BE49-F238E27FC236}">
                <a16:creationId xmlns:a16="http://schemas.microsoft.com/office/drawing/2014/main" id="{CAE45364-061C-47CC-9440-2B911BE888C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41941" y="461640"/>
            <a:ext cx="1486569" cy="1765300"/>
          </a:xfrm>
          <a:prstGeom prst="rect">
            <a:avLst/>
          </a:prstGeom>
          <a:solidFill>
            <a:schemeClr val="accent5">
              <a:lumMod val="75000"/>
            </a:schemeClr>
          </a:solidFill>
        </p:spPr>
      </p:pic>
      <p:sp>
        <p:nvSpPr>
          <p:cNvPr id="3" name="Rectangle 2">
            <a:extLst>
              <a:ext uri="{FF2B5EF4-FFF2-40B4-BE49-F238E27FC236}">
                <a16:creationId xmlns:a16="http://schemas.microsoft.com/office/drawing/2014/main" id="{E65E4012-A753-1180-0811-78CFC9950849}"/>
              </a:ext>
            </a:extLst>
          </p:cNvPr>
          <p:cNvSpPr/>
          <p:nvPr userDrawn="1"/>
        </p:nvSpPr>
        <p:spPr>
          <a:xfrm>
            <a:off x="808179" y="461511"/>
            <a:ext cx="1520329" cy="1765300"/>
          </a:xfrm>
          <a:prstGeom prst="rect">
            <a:avLst/>
          </a:prstGeom>
          <a:gradFill flip="none" rotWithShape="1">
            <a:gsLst>
              <a:gs pos="40000">
                <a:schemeClr val="accent5">
                  <a:lumMod val="50000"/>
                </a:schemeClr>
              </a:gs>
              <a:gs pos="0">
                <a:schemeClr val="accent1">
                  <a:lumMod val="5000"/>
                  <a:lumOff val="95000"/>
                </a:schemeClr>
              </a:gs>
              <a:gs pos="71000">
                <a:schemeClr val="accent5">
                  <a:lumMod val="60000"/>
                  <a:lumOff val="40000"/>
                </a:schemeClr>
              </a:gs>
              <a:gs pos="100000">
                <a:schemeClr val="accent5">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8">
            <a:extLst>
              <a:ext uri="{FF2B5EF4-FFF2-40B4-BE49-F238E27FC236}">
                <a16:creationId xmlns:a16="http://schemas.microsoft.com/office/drawing/2014/main" id="{A4A0A6A7-1EE6-4444-A965-24914055EE06}"/>
              </a:ext>
            </a:extLst>
          </p:cNvPr>
          <p:cNvSpPr>
            <a:spLocks noGrp="1"/>
          </p:cNvSpPr>
          <p:nvPr>
            <p:ph type="pic" sz="quarter" idx="13" hasCustomPrompt="1"/>
          </p:nvPr>
        </p:nvSpPr>
        <p:spPr>
          <a:xfrm>
            <a:off x="703582" y="303158"/>
            <a:ext cx="1486567" cy="1765170"/>
          </a:xfrm>
          <a:prstGeom prst="rect">
            <a:avLst/>
          </a:prstGeom>
          <a:solidFill>
            <a:schemeClr val="bg1"/>
          </a:solidFill>
        </p:spPr>
        <p:txBody>
          <a:bodyPr tIns="274320" bIns="274320" anchor="ctr"/>
          <a:lstStyle>
            <a:lvl1pPr marL="0" indent="0" algn="ctr">
              <a:buNone/>
              <a:defRPr sz="1399" b="0">
                <a:solidFill>
                  <a:schemeClr val="tx1"/>
                </a:solidFill>
              </a:defRPr>
            </a:lvl1pPr>
          </a:lstStyle>
          <a:p>
            <a:r>
              <a:rPr lang="en-GB"/>
              <a:t>Add image</a:t>
            </a:r>
            <a:endParaRPr lang="en-US"/>
          </a:p>
        </p:txBody>
      </p:sp>
    </p:spTree>
    <p:extLst>
      <p:ext uri="{BB962C8B-B14F-4D97-AF65-F5344CB8AC3E}">
        <p14:creationId xmlns:p14="http://schemas.microsoft.com/office/powerpoint/2010/main" val="247112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276912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2/27/2025</a:t>
            </a:fld>
            <a:endParaRPr lang="en-US" dirty="0"/>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‹Nº›</a:t>
            </a:fld>
            <a:endParaRPr lang="en-US"/>
          </a:p>
        </p:txBody>
      </p:sp>
      <p:sp>
        <p:nvSpPr>
          <p:cNvPr id="8" name="Marcador de texto 5">
            <a:extLst>
              <a:ext uri="{FF2B5EF4-FFF2-40B4-BE49-F238E27FC236}">
                <a16:creationId xmlns:a16="http://schemas.microsoft.com/office/drawing/2014/main" id="{7B9908B8-8DF9-EDE0-1976-4CEAAB79FC2B}"/>
              </a:ext>
            </a:extLst>
          </p:cNvPr>
          <p:cNvSpPr>
            <a:spLocks noGrp="1"/>
          </p:cNvSpPr>
          <p:nvPr>
            <p:ph type="body" sz="half" idx="13" hasCustomPrompt="1"/>
          </p:nvPr>
        </p:nvSpPr>
        <p:spPr>
          <a:xfrm>
            <a:off x="441960" y="6543604"/>
            <a:ext cx="10691135" cy="1027241"/>
          </a:xfrm>
        </p:spPr>
        <p:txBody>
          <a:bodyPr>
            <a:normAutofit fontScale="62500" lnSpcReduction="20000"/>
          </a:bodyPr>
          <a:lstStyle>
            <a:lvl1pPr marL="0" indent="0">
              <a:buNone/>
              <a:defRPr sz="1800"/>
            </a:lvl1pPr>
          </a:lstStyle>
          <a:p>
            <a:r>
              <a:rPr lang="en-US" sz="2400" b="1" i="1" cap="all" dirty="0">
                <a:solidFill>
                  <a:srgbClr val="FFFFFF"/>
                </a:solidFill>
              </a:rPr>
              <a:t>Alfredo MONTOYA Manrique / Consultor Senior / </a:t>
            </a:r>
            <a:r>
              <a:rPr lang="en-US" b="1" i="1" cap="all" dirty="0">
                <a:solidFill>
                  <a:srgbClr val="FFFFFF"/>
                </a:solidFill>
              </a:rPr>
              <a:t>Master Internacional </a:t>
            </a:r>
            <a:r>
              <a:rPr lang="en-US" b="1" i="1" cap="all" dirty="0" err="1">
                <a:solidFill>
                  <a:srgbClr val="FFFFFF"/>
                </a:solidFill>
              </a:rPr>
              <a:t>en</a:t>
            </a:r>
            <a:r>
              <a:rPr lang="en-US" b="1" i="1" cap="all" dirty="0">
                <a:solidFill>
                  <a:srgbClr val="FFFFFF"/>
                </a:solidFill>
              </a:rPr>
              <a:t> </a:t>
            </a:r>
            <a:r>
              <a:rPr lang="en-US" b="1" i="1" cap="all" dirty="0" err="1">
                <a:solidFill>
                  <a:srgbClr val="FFFFFF"/>
                </a:solidFill>
              </a:rPr>
              <a:t>tecnologia</a:t>
            </a:r>
            <a:r>
              <a:rPr lang="en-US" b="1" i="1" cap="all" dirty="0">
                <a:solidFill>
                  <a:srgbClr val="FFFFFF"/>
                </a:solidFill>
              </a:rPr>
              <a:t> de </a:t>
            </a:r>
            <a:r>
              <a:rPr lang="en-US" b="1" i="1" cap="all" dirty="0" err="1">
                <a:solidFill>
                  <a:srgbClr val="FFFFFF"/>
                </a:solidFill>
              </a:rPr>
              <a:t>los</a:t>
            </a:r>
            <a:r>
              <a:rPr lang="en-US" b="1" i="1" cap="all" dirty="0">
                <a:solidFill>
                  <a:srgbClr val="FFFFFF"/>
                </a:solidFill>
              </a:rPr>
              <a:t> </a:t>
            </a:r>
            <a:r>
              <a:rPr lang="en-US" b="1" i="1" cap="all" dirty="0" err="1">
                <a:solidFill>
                  <a:srgbClr val="FFFFFF"/>
                </a:solidFill>
              </a:rPr>
              <a:t>alimentos</a:t>
            </a:r>
            <a:endParaRPr lang="en-US" sz="2400" b="1" i="1" cap="all" dirty="0">
              <a:solidFill>
                <a:srgbClr val="FFFFFF"/>
              </a:solidFill>
            </a:endParaRPr>
          </a:p>
        </p:txBody>
      </p:sp>
    </p:spTree>
    <p:extLst>
      <p:ext uri="{BB962C8B-B14F-4D97-AF65-F5344CB8AC3E}">
        <p14:creationId xmlns:p14="http://schemas.microsoft.com/office/powerpoint/2010/main" val="350334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319735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183072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331148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143645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2/27/2025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‹Nº›</a:t>
            </a:fld>
            <a:endParaRPr lang="en-US"/>
          </a:p>
        </p:txBody>
      </p:sp>
    </p:spTree>
    <p:extLst>
      <p:ext uri="{BB962C8B-B14F-4D97-AF65-F5344CB8AC3E}">
        <p14:creationId xmlns:p14="http://schemas.microsoft.com/office/powerpoint/2010/main" val="351629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5">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2/27/2025</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‹Nº›</a:t>
            </a:fld>
            <a:endParaRPr lang="en-US" dirty="0"/>
          </a:p>
        </p:txBody>
      </p:sp>
    </p:spTree>
    <p:extLst>
      <p:ext uri="{BB962C8B-B14F-4D97-AF65-F5344CB8AC3E}">
        <p14:creationId xmlns:p14="http://schemas.microsoft.com/office/powerpoint/2010/main" val="156979291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4"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6">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2/27/2025</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‹Nº›</a:t>
            </a:fld>
            <a:endParaRPr lang="en-US" dirty="0"/>
          </a:p>
        </p:txBody>
      </p:sp>
    </p:spTree>
    <p:extLst>
      <p:ext uri="{BB962C8B-B14F-4D97-AF65-F5344CB8AC3E}">
        <p14:creationId xmlns:p14="http://schemas.microsoft.com/office/powerpoint/2010/main" val="117524525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1.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1" name="Group 14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42" name="Oval 14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3" name="Freeform: Shape 14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44" name="Freeform: Shape 14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45" name="Freeform: Shape 14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4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4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150"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52"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54" name="Graphic 9">
            <a:extLst>
              <a:ext uri="{FF2B5EF4-FFF2-40B4-BE49-F238E27FC236}">
                <a16:creationId xmlns:a16="http://schemas.microsoft.com/office/drawing/2014/main" id="{1B8F0E52-7B96-44E2-BC48-F2D2BAC46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79" y="16681"/>
            <a:ext cx="6905281" cy="6827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56"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CuadroTexto 1">
            <a:extLst>
              <a:ext uri="{FF2B5EF4-FFF2-40B4-BE49-F238E27FC236}">
                <a16:creationId xmlns:a16="http://schemas.microsoft.com/office/drawing/2014/main" id="{B55C928B-A5F1-39A4-C4BA-2A50295FF1EC}"/>
              </a:ext>
            </a:extLst>
          </p:cNvPr>
          <p:cNvSpPr txBox="1"/>
          <p:nvPr/>
        </p:nvSpPr>
        <p:spPr>
          <a:xfrm>
            <a:off x="7882566" y="5472660"/>
            <a:ext cx="2922660" cy="646331"/>
          </a:xfrm>
          <a:prstGeom prst="rect">
            <a:avLst/>
          </a:prstGeom>
          <a:noFill/>
        </p:spPr>
        <p:txBody>
          <a:bodyPr wrap="none" rtlCol="0">
            <a:spAutoFit/>
          </a:bodyPr>
          <a:lstStyle/>
          <a:p>
            <a:pPr algn="ctr"/>
            <a:r>
              <a:rPr lang="es-PE" dirty="0">
                <a:solidFill>
                  <a:schemeClr val="bg1"/>
                </a:solidFill>
              </a:rPr>
              <a:t>ALFREDO MONTOYA, </a:t>
            </a:r>
            <a:r>
              <a:rPr lang="es-PE" dirty="0" err="1">
                <a:solidFill>
                  <a:schemeClr val="bg1"/>
                </a:solidFill>
              </a:rPr>
              <a:t>MsC</a:t>
            </a:r>
            <a:endParaRPr lang="es-PE" dirty="0">
              <a:solidFill>
                <a:schemeClr val="bg1"/>
              </a:solidFill>
            </a:endParaRPr>
          </a:p>
          <a:p>
            <a:pPr algn="ctr"/>
            <a:r>
              <a:rPr lang="es-PE" dirty="0">
                <a:solidFill>
                  <a:schemeClr val="bg1"/>
                </a:solidFill>
              </a:rPr>
              <a:t>GERENTE GENERAL</a:t>
            </a:r>
          </a:p>
        </p:txBody>
      </p:sp>
      <p:sp>
        <p:nvSpPr>
          <p:cNvPr id="4" name="CuadroTexto 3">
            <a:extLst>
              <a:ext uri="{FF2B5EF4-FFF2-40B4-BE49-F238E27FC236}">
                <a16:creationId xmlns:a16="http://schemas.microsoft.com/office/drawing/2014/main" id="{D3508A47-FB75-BA7F-1B86-F885C7EC2DB2}"/>
              </a:ext>
            </a:extLst>
          </p:cNvPr>
          <p:cNvSpPr txBox="1"/>
          <p:nvPr/>
        </p:nvSpPr>
        <p:spPr>
          <a:xfrm>
            <a:off x="98165" y="2592033"/>
            <a:ext cx="4643579" cy="3416320"/>
          </a:xfrm>
          <a:prstGeom prst="rect">
            <a:avLst/>
          </a:prstGeom>
          <a:noFill/>
        </p:spPr>
        <p:txBody>
          <a:bodyPr wrap="none" rtlCol="0">
            <a:spAutoFit/>
          </a:bodyPr>
          <a:lstStyle/>
          <a:p>
            <a:r>
              <a:rPr lang="es-PE" sz="2400" dirty="0"/>
              <a:t>PRESENTACION COMPAÑÍA </a:t>
            </a:r>
          </a:p>
          <a:p>
            <a:r>
              <a:rPr lang="es-PE" sz="2400" dirty="0"/>
              <a:t>AMM CONSULTING GROUP SAC</a:t>
            </a:r>
          </a:p>
          <a:p>
            <a:endParaRPr lang="es-PE" sz="2400" dirty="0"/>
          </a:p>
          <a:p>
            <a:endParaRPr lang="es-PE" sz="2400" dirty="0"/>
          </a:p>
          <a:p>
            <a:endParaRPr lang="es-PE" sz="2400" dirty="0"/>
          </a:p>
          <a:p>
            <a:endParaRPr lang="es-PE" sz="2400" dirty="0"/>
          </a:p>
          <a:p>
            <a:endParaRPr lang="es-PE" sz="2400" dirty="0"/>
          </a:p>
          <a:p>
            <a:endParaRPr lang="es-PE" sz="2400" dirty="0"/>
          </a:p>
          <a:p>
            <a:endParaRPr lang="es-PE" sz="2400" dirty="0"/>
          </a:p>
        </p:txBody>
      </p:sp>
      <p:pic>
        <p:nvPicPr>
          <p:cNvPr id="6" name="Imagen 5">
            <a:extLst>
              <a:ext uri="{FF2B5EF4-FFF2-40B4-BE49-F238E27FC236}">
                <a16:creationId xmlns:a16="http://schemas.microsoft.com/office/drawing/2014/main" id="{F179E524-35F1-FC5B-13D1-271892CA6C50}"/>
              </a:ext>
            </a:extLst>
          </p:cNvPr>
          <p:cNvPicPr>
            <a:picLocks noChangeAspect="1"/>
          </p:cNvPicPr>
          <p:nvPr/>
        </p:nvPicPr>
        <p:blipFill>
          <a:blip r:embed="rId3"/>
          <a:stretch>
            <a:fillRect/>
          </a:stretch>
        </p:blipFill>
        <p:spPr>
          <a:xfrm>
            <a:off x="6552186" y="2886979"/>
            <a:ext cx="2981202" cy="1536325"/>
          </a:xfrm>
          <a:prstGeom prst="rect">
            <a:avLst/>
          </a:prstGeom>
        </p:spPr>
      </p:pic>
    </p:spTree>
    <p:extLst>
      <p:ext uri="{BB962C8B-B14F-4D97-AF65-F5344CB8AC3E}">
        <p14:creationId xmlns:p14="http://schemas.microsoft.com/office/powerpoint/2010/main" val="412825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3F5064"/>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C16A857-FA42-436C-749B-83BCF80FA367}"/>
              </a:ext>
            </a:extLst>
          </p:cNvPr>
          <p:cNvSpPr/>
          <p:nvPr/>
        </p:nvSpPr>
        <p:spPr>
          <a:xfrm>
            <a:off x="0" y="6343728"/>
            <a:ext cx="12192000" cy="5142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22" name="TextBox 16">
            <a:extLst>
              <a:ext uri="{FF2B5EF4-FFF2-40B4-BE49-F238E27FC236}">
                <a16:creationId xmlns:a16="http://schemas.microsoft.com/office/drawing/2014/main" id="{CEBACD42-4603-2E95-AA27-B6271408592E}"/>
              </a:ext>
            </a:extLst>
          </p:cNvPr>
          <p:cNvSpPr txBox="1"/>
          <p:nvPr/>
        </p:nvSpPr>
        <p:spPr>
          <a:xfrm>
            <a:off x="2193238" y="516314"/>
            <a:ext cx="9220200" cy="1231106"/>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2000" b="1" i="0" u="none" strike="noStrike" kern="1200" cap="all" spc="0" normalizeH="0" baseline="0" noProof="0" dirty="0">
                <a:ln>
                  <a:noFill/>
                </a:ln>
                <a:solidFill>
                  <a:srgbClr val="FFFFFF"/>
                </a:solidFill>
                <a:effectLst/>
                <a:uLnTx/>
                <a:uFillTx/>
                <a:latin typeface="Gill Sans Nova"/>
                <a:ea typeface="+mn-ea"/>
                <a:cs typeface="+mn-cs"/>
              </a:rPr>
              <a:t>RICARDO ALVARADO ZAMBRANO, Consultor sênior. </a:t>
            </a:r>
            <a:r>
              <a:rPr kumimoji="0" lang="pt-BR" sz="2000" b="1" i="0" u="none" strike="noStrike" kern="1200" cap="all" spc="0" normalizeH="0" baseline="0" noProof="0" dirty="0" err="1">
                <a:ln>
                  <a:noFill/>
                </a:ln>
                <a:solidFill>
                  <a:srgbClr val="FFFFFF"/>
                </a:solidFill>
                <a:effectLst/>
                <a:uLnTx/>
                <a:uFillTx/>
                <a:latin typeface="Gill Sans Nova"/>
                <a:ea typeface="+mn-ea"/>
                <a:cs typeface="+mn-cs"/>
              </a:rPr>
              <a:t>Colombia</a:t>
            </a:r>
            <a:endParaRPr kumimoji="0" lang="pt-BR" sz="2000" b="1" i="0" u="none" strike="noStrike" kern="1200" cap="all" spc="0" normalizeH="0" baseline="0" noProof="0" dirty="0">
              <a:ln>
                <a:noFill/>
              </a:ln>
              <a:solidFill>
                <a:srgbClr val="FFFFFF"/>
              </a:solidFill>
              <a:effectLst/>
              <a:uLnTx/>
              <a:uFillTx/>
              <a:latin typeface="Gill Sans Nova"/>
              <a:ea typeface="+mn-ea"/>
              <a:cs typeface="+mn-cs"/>
            </a:endParaRPr>
          </a:p>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800" b="0" i="0" u="none" strike="noStrike" kern="1200" cap="all" spc="0" normalizeH="0" baseline="0" noProof="0" dirty="0">
                <a:ln>
                  <a:noFill/>
                </a:ln>
                <a:solidFill>
                  <a:srgbClr val="FFFFFF"/>
                </a:solidFill>
                <a:effectLst/>
                <a:uLnTx/>
                <a:uFillTx/>
                <a:latin typeface="Gill Sans Nova"/>
                <a:ea typeface="+mn-ea"/>
                <a:cs typeface="+mn-cs"/>
              </a:rPr>
              <a:t>Especialista </a:t>
            </a:r>
            <a:r>
              <a:rPr kumimoji="0" lang="pt-BR" sz="1800" b="0" i="0" u="none" strike="noStrike" kern="1200" cap="all" spc="0" normalizeH="0" baseline="0" noProof="0" dirty="0" err="1">
                <a:ln>
                  <a:noFill/>
                </a:ln>
                <a:solidFill>
                  <a:srgbClr val="FFFFFF"/>
                </a:solidFill>
                <a:effectLst/>
                <a:uLnTx/>
                <a:uFillTx/>
                <a:latin typeface="Gill Sans Nova"/>
                <a:ea typeface="+mn-ea"/>
                <a:cs typeface="+mn-cs"/>
              </a:rPr>
              <a:t>en</a:t>
            </a:r>
            <a:r>
              <a:rPr kumimoji="0" lang="pt-BR" sz="1800" b="0" i="0" u="none" strike="noStrike" kern="1200" cap="all" spc="0" normalizeH="0" baseline="0" noProof="0" dirty="0">
                <a:ln>
                  <a:noFill/>
                </a:ln>
                <a:solidFill>
                  <a:srgbClr val="FFFFFF"/>
                </a:solidFill>
                <a:effectLst/>
                <a:uLnTx/>
                <a:uFillTx/>
                <a:latin typeface="Gill Sans Nova"/>
                <a:ea typeface="+mn-ea"/>
                <a:cs typeface="+mn-cs"/>
              </a:rPr>
              <a:t> </a:t>
            </a:r>
            <a:r>
              <a:rPr kumimoji="0" lang="pt-BR" sz="1800" b="0" i="0" u="none" strike="noStrike" kern="1200" cap="all" spc="0" normalizeH="0" baseline="0" noProof="0" dirty="0" err="1">
                <a:ln>
                  <a:noFill/>
                </a:ln>
                <a:solidFill>
                  <a:srgbClr val="FFFFFF"/>
                </a:solidFill>
                <a:effectLst/>
                <a:uLnTx/>
                <a:uFillTx/>
                <a:latin typeface="Gill Sans Nova"/>
                <a:ea typeface="+mn-ea"/>
                <a:cs typeface="+mn-cs"/>
              </a:rPr>
              <a:t>desarrollo</a:t>
            </a:r>
            <a:r>
              <a:rPr kumimoji="0" lang="pt-BR" sz="1800" b="0" i="0" u="none" strike="noStrike" kern="1200" cap="all" spc="0" normalizeH="0" baseline="0" noProof="0" dirty="0">
                <a:ln>
                  <a:noFill/>
                </a:ln>
                <a:solidFill>
                  <a:srgbClr val="FFFFFF"/>
                </a:solidFill>
                <a:effectLst/>
                <a:uLnTx/>
                <a:uFillTx/>
                <a:latin typeface="Gill Sans Nova"/>
                <a:ea typeface="+mn-ea"/>
                <a:cs typeface="+mn-cs"/>
              </a:rPr>
              <a:t> e </a:t>
            </a:r>
            <a:r>
              <a:rPr kumimoji="0" lang="pt-BR" sz="1800" b="0" i="0" u="none" strike="noStrike" kern="1200" cap="all" spc="0" normalizeH="0" baseline="0" noProof="0" dirty="0" err="1">
                <a:ln>
                  <a:noFill/>
                </a:ln>
                <a:solidFill>
                  <a:srgbClr val="FFFFFF"/>
                </a:solidFill>
                <a:effectLst/>
                <a:uLnTx/>
                <a:uFillTx/>
                <a:latin typeface="Gill Sans Nova"/>
                <a:ea typeface="+mn-ea"/>
                <a:cs typeface="+mn-cs"/>
              </a:rPr>
              <a:t>innovaci</a:t>
            </a:r>
            <a:r>
              <a:rPr lang="pt-BR" cap="all" dirty="0">
                <a:solidFill>
                  <a:srgbClr val="FFFFFF"/>
                </a:solidFill>
                <a:latin typeface="Gill Sans Nova"/>
              </a:rPr>
              <a:t>Ó</a:t>
            </a:r>
            <a:r>
              <a:rPr kumimoji="0" lang="pt-BR" sz="1800" b="0" i="0" u="none" strike="noStrike" kern="1200" cap="all" spc="0" normalizeH="0" baseline="0" noProof="0" dirty="0">
                <a:ln>
                  <a:noFill/>
                </a:ln>
                <a:solidFill>
                  <a:srgbClr val="FFFFFF"/>
                </a:solidFill>
                <a:effectLst/>
                <a:uLnTx/>
                <a:uFillTx/>
                <a:latin typeface="Gill Sans Nova"/>
                <a:ea typeface="+mn-ea"/>
                <a:cs typeface="+mn-cs"/>
              </a:rPr>
              <a:t>n de produtos y processos </a:t>
            </a:r>
            <a:r>
              <a:rPr kumimoji="0" lang="pt-BR" sz="1800" b="0" i="0" u="none" strike="noStrike" kern="1200" cap="all" spc="0" normalizeH="0" baseline="0" noProof="0" dirty="0" err="1">
                <a:ln>
                  <a:noFill/>
                </a:ln>
                <a:solidFill>
                  <a:srgbClr val="FFFFFF"/>
                </a:solidFill>
                <a:effectLst/>
                <a:uLnTx/>
                <a:uFillTx/>
                <a:latin typeface="Gill Sans Nova"/>
                <a:ea typeface="+mn-ea"/>
                <a:cs typeface="+mn-cs"/>
              </a:rPr>
              <a:t>InnovaciÓn</a:t>
            </a:r>
            <a:r>
              <a:rPr kumimoji="0" lang="pt-BR" sz="1800" b="0" i="0" u="none" strike="noStrike" kern="1200" cap="all" spc="0" normalizeH="0" baseline="0" noProof="0" dirty="0">
                <a:ln>
                  <a:noFill/>
                </a:ln>
                <a:solidFill>
                  <a:srgbClr val="FFFFFF"/>
                </a:solidFill>
                <a:effectLst/>
                <a:uLnTx/>
                <a:uFillTx/>
                <a:latin typeface="Gill Sans Nova"/>
                <a:ea typeface="+mn-ea"/>
                <a:cs typeface="+mn-cs"/>
              </a:rPr>
              <a:t> y </a:t>
            </a:r>
            <a:r>
              <a:rPr kumimoji="0" lang="pt-BR" sz="1800" b="0" i="0" u="none" strike="noStrike" kern="1200" cap="all" spc="0" normalizeH="0" baseline="0" noProof="0" dirty="0" err="1">
                <a:ln>
                  <a:noFill/>
                </a:ln>
                <a:solidFill>
                  <a:srgbClr val="FFFFFF"/>
                </a:solidFill>
                <a:effectLst/>
                <a:uLnTx/>
                <a:uFillTx/>
                <a:latin typeface="Gill Sans Nova"/>
                <a:ea typeface="+mn-ea"/>
                <a:cs typeface="+mn-cs"/>
              </a:rPr>
              <a:t>desarrollo</a:t>
            </a:r>
            <a:endParaRPr kumimoji="0" lang="pt-BR" sz="1800" b="0" i="0" u="none" strike="noStrike" kern="1200" cap="all" spc="0" normalizeH="0" baseline="0" noProof="0" dirty="0">
              <a:ln>
                <a:noFill/>
              </a:ln>
              <a:solidFill>
                <a:srgbClr val="FFFFFF"/>
              </a:solidFill>
              <a:effectLst/>
              <a:uLnTx/>
              <a:uFillTx/>
              <a:latin typeface="Gill Sans Nova"/>
              <a:ea typeface="+mn-ea"/>
              <a:cs typeface="+mn-cs"/>
            </a:endParaRPr>
          </a:p>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pt-BR" sz="1800" b="0" i="0" u="none" strike="noStrike" kern="1200" cap="all" spc="0" normalizeH="0" baseline="0" noProof="0" dirty="0">
              <a:ln>
                <a:noFill/>
              </a:ln>
              <a:solidFill>
                <a:srgbClr val="FFFFFF"/>
              </a:solidFill>
              <a:effectLst/>
              <a:uLnTx/>
              <a:uFillTx/>
              <a:latin typeface="Gill Sans Nova"/>
              <a:ea typeface="+mn-ea"/>
              <a:cs typeface="+mn-cs"/>
            </a:endParaRPr>
          </a:p>
        </p:txBody>
      </p:sp>
      <p:grpSp>
        <p:nvGrpSpPr>
          <p:cNvPr id="23" name="Group 10">
            <a:extLst>
              <a:ext uri="{FF2B5EF4-FFF2-40B4-BE49-F238E27FC236}">
                <a16:creationId xmlns:a16="http://schemas.microsoft.com/office/drawing/2014/main" id="{458497AB-ABA1-23C8-A667-8E128975D1BC}"/>
              </a:ext>
            </a:extLst>
          </p:cNvPr>
          <p:cNvGrpSpPr/>
          <p:nvPr/>
        </p:nvGrpSpPr>
        <p:grpSpPr>
          <a:xfrm>
            <a:off x="3630493" y="1736238"/>
            <a:ext cx="2155831" cy="331279"/>
            <a:chOff x="3052928" y="1891510"/>
            <a:chExt cx="2280976" cy="301350"/>
          </a:xfrm>
        </p:grpSpPr>
        <p:sp>
          <p:nvSpPr>
            <p:cNvPr id="24" name="TextBox 22">
              <a:extLst>
                <a:ext uri="{FF2B5EF4-FFF2-40B4-BE49-F238E27FC236}">
                  <a16:creationId xmlns:a16="http://schemas.microsoft.com/office/drawing/2014/main" id="{C2968772-0874-1FA3-0DA6-B60EC4DD059D}"/>
                </a:ext>
              </a:extLst>
            </p:cNvPr>
            <p:cNvSpPr txBox="1"/>
            <p:nvPr/>
          </p:nvSpPr>
          <p:spPr>
            <a:xfrm>
              <a:off x="3052928" y="1891510"/>
              <a:ext cx="2280976" cy="279680"/>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Gill Sans Nova"/>
                  <a:ea typeface="+mn-ea"/>
                  <a:cs typeface="+mn-cs"/>
                </a:rPr>
                <a:t>Perfil Profesional</a:t>
              </a:r>
            </a:p>
          </p:txBody>
        </p:sp>
        <p:cxnSp>
          <p:nvCxnSpPr>
            <p:cNvPr id="25" name="Straight Connector 31">
              <a:extLst>
                <a:ext uri="{FF2B5EF4-FFF2-40B4-BE49-F238E27FC236}">
                  <a16:creationId xmlns:a16="http://schemas.microsoft.com/office/drawing/2014/main" id="{038BFDDA-6E60-56E6-A2BF-2A0D86017EA2}"/>
                </a:ext>
              </a:extLst>
            </p:cNvPr>
            <p:cNvCxnSpPr>
              <a:cxnSpLocks/>
            </p:cNvCxnSpPr>
            <p:nvPr/>
          </p:nvCxnSpPr>
          <p:spPr>
            <a:xfrm>
              <a:off x="3138985" y="2192860"/>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3F9BF90-544D-7781-011D-A2C351AAEF1C}"/>
              </a:ext>
            </a:extLst>
          </p:cNvPr>
          <p:cNvSpPr txBox="1"/>
          <p:nvPr/>
        </p:nvSpPr>
        <p:spPr>
          <a:xfrm>
            <a:off x="3689381" y="2034105"/>
            <a:ext cx="8352564" cy="1246495"/>
          </a:xfrm>
          <a:prstGeom prst="rect">
            <a:avLst/>
          </a:prstGeom>
          <a:noFill/>
        </p:spPr>
        <p:txBody>
          <a:bodyPr wrap="square" lIns="91440" tIns="45720" rIns="91440" bIns="45720" rtlCol="0" anchor="t">
            <a:spAutoFit/>
          </a:bodyPr>
          <a:lstStyle>
            <a:defPPr>
              <a:defRPr lang="es-PE"/>
            </a:defPPr>
            <a:lvl1pPr marR="0" lvl="0" indent="0" algn="just" fontAlgn="auto">
              <a:lnSpc>
                <a:spcPct val="100000"/>
              </a:lnSpc>
              <a:spcBef>
                <a:spcPts val="0"/>
              </a:spcBef>
              <a:spcAft>
                <a:spcPts val="600"/>
              </a:spcAft>
              <a:buClrTx/>
              <a:buSzTx/>
              <a:buFontTx/>
              <a:buNone/>
              <a:tabLst>
                <a:tab pos="2398860" algn="l"/>
              </a:tabLst>
              <a:defRPr kumimoji="0" sz="1400" b="0" i="0" u="none" strike="noStrike" cap="none" spc="0" normalizeH="0" baseline="0">
                <a:ln>
                  <a:noFill/>
                </a:ln>
                <a:solidFill>
                  <a:srgbClr val="FFFFFF"/>
                </a:solidFill>
                <a:effectLst/>
                <a:uLnTx/>
                <a:uFillTx/>
                <a:latin typeface="Calibri Light" panose="020F0302020204030204"/>
              </a:defRPr>
            </a:lvl1pPr>
          </a:lstStyle>
          <a:p>
            <a:r>
              <a:rPr lang="es-ES" dirty="0"/>
              <a:t>Ingeniero de Alimentos con 29 años de experiencia en la industria alimentaria, especializado en innovación y desarrollo de productos, así como en la optimización de procesos. He trabajado en empresas líderes, obteniendo resultados comprobados en el diseño y desarrollo de productos competitivos que cumplen con los objetivos estratégicos y las tecnologías específicas de cada organización. </a:t>
            </a:r>
          </a:p>
          <a:p>
            <a:endParaRPr lang="es-ES" dirty="0"/>
          </a:p>
        </p:txBody>
      </p:sp>
      <p:grpSp>
        <p:nvGrpSpPr>
          <p:cNvPr id="27" name="Group 26">
            <a:extLst>
              <a:ext uri="{FF2B5EF4-FFF2-40B4-BE49-F238E27FC236}">
                <a16:creationId xmlns:a16="http://schemas.microsoft.com/office/drawing/2014/main" id="{5BB6AF0C-1B3F-BB3B-CE03-80078DDCE5BE}"/>
              </a:ext>
            </a:extLst>
          </p:cNvPr>
          <p:cNvGrpSpPr/>
          <p:nvPr/>
        </p:nvGrpSpPr>
        <p:grpSpPr>
          <a:xfrm>
            <a:off x="305253" y="2266656"/>
            <a:ext cx="5448092" cy="307777"/>
            <a:chOff x="3048309" y="4240106"/>
            <a:chExt cx="5451482" cy="307968"/>
          </a:xfrm>
        </p:grpSpPr>
        <p:sp>
          <p:nvSpPr>
            <p:cNvPr id="28" name="TextBox 28">
              <a:extLst>
                <a:ext uri="{FF2B5EF4-FFF2-40B4-BE49-F238E27FC236}">
                  <a16:creationId xmlns:a16="http://schemas.microsoft.com/office/drawing/2014/main" id="{5AE55901-411A-1FB1-EF1F-3D59E98163E7}"/>
                </a:ext>
              </a:extLst>
            </p:cNvPr>
            <p:cNvSpPr txBox="1"/>
            <p:nvPr/>
          </p:nvSpPr>
          <p:spPr>
            <a:xfrm>
              <a:off x="3048309" y="4240106"/>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err="1">
                  <a:ln>
                    <a:noFill/>
                  </a:ln>
                  <a:solidFill>
                    <a:srgbClr val="FFFFFF"/>
                  </a:solidFill>
                  <a:effectLst/>
                  <a:uLnTx/>
                  <a:uFillTx/>
                  <a:latin typeface="Gill Sans Nova"/>
                  <a:ea typeface="+mn-ea"/>
                  <a:cs typeface="+mn-cs"/>
                </a:rPr>
                <a:t>Educación</a:t>
              </a:r>
              <a:endParaRPr kumimoji="0" lang="pt-BR" sz="1400" b="1" i="0" u="none" strike="noStrike" kern="1200" cap="none" spc="0" normalizeH="0" baseline="0" noProof="0" dirty="0">
                <a:ln>
                  <a:noFill/>
                </a:ln>
                <a:solidFill>
                  <a:prstClr val="black"/>
                </a:solidFill>
                <a:effectLst/>
                <a:uLnTx/>
                <a:uFillTx/>
                <a:latin typeface="Gill Sans Nova"/>
                <a:ea typeface="+mn-ea"/>
                <a:cs typeface="+mn-cs"/>
              </a:endParaRPr>
            </a:p>
          </p:txBody>
        </p:sp>
        <p:cxnSp>
          <p:nvCxnSpPr>
            <p:cNvPr id="29" name="Straight Connector 35">
              <a:extLst>
                <a:ext uri="{FF2B5EF4-FFF2-40B4-BE49-F238E27FC236}">
                  <a16:creationId xmlns:a16="http://schemas.microsoft.com/office/drawing/2014/main" id="{002AF513-A854-8C66-EED7-4486CB93172F}"/>
                </a:ext>
              </a:extLst>
            </p:cNvPr>
            <p:cNvCxnSpPr>
              <a:cxnSpLocks/>
            </p:cNvCxnSpPr>
            <p:nvPr/>
          </p:nvCxnSpPr>
          <p:spPr>
            <a:xfrm>
              <a:off x="3151560" y="4511455"/>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0" name="TextBox 41">
            <a:extLst>
              <a:ext uri="{FF2B5EF4-FFF2-40B4-BE49-F238E27FC236}">
                <a16:creationId xmlns:a16="http://schemas.microsoft.com/office/drawing/2014/main" id="{85E1D109-18CA-B406-0771-AAF18B7B8193}"/>
              </a:ext>
            </a:extLst>
          </p:cNvPr>
          <p:cNvSpPr txBox="1"/>
          <p:nvPr/>
        </p:nvSpPr>
        <p:spPr>
          <a:xfrm>
            <a:off x="3224441" y="3888606"/>
            <a:ext cx="8913393" cy="2010935"/>
          </a:xfrm>
          <a:prstGeom prst="rect">
            <a:avLst/>
          </a:prstGeom>
          <a:solidFill>
            <a:srgbClr val="3F5064"/>
          </a:solidFill>
        </p:spPr>
        <p:txBody>
          <a:bodyPr wrap="square" lIns="91440" tIns="45720" rIns="91440" bIns="45720" rtlCol="0" anchor="t">
            <a:spAutoFit/>
          </a:bodyPr>
          <a:lstStyle/>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Gerente de Innovación &amp; Desarrollo Gloria Colombia, Ecuador y Puerto Rico (2016-2024)</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Gerente de Desarrollo de Nuevos Negocios </a:t>
            </a:r>
            <a:r>
              <a:rPr kumimoji="0" lang="es-ES" sz="1400" b="0" i="0" u="none" strike="noStrike" kern="1200" cap="none" spc="0" normalizeH="0" baseline="0" noProof="0" dirty="0" err="1">
                <a:ln>
                  <a:noFill/>
                </a:ln>
                <a:solidFill>
                  <a:srgbClr val="FFFFFF"/>
                </a:solidFill>
                <a:effectLst/>
                <a:uLnTx/>
                <a:uFillTx/>
                <a:latin typeface="Calibri Light" panose="020F0302020204030204"/>
                <a:ea typeface="+mn-ea"/>
                <a:cs typeface="+mn-cs"/>
              </a:rPr>
              <a:t>Ovosur</a:t>
            </a: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 Perú (2013 -2015)</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Sub Gerente de Nuevos desarrollo de nuevos negocios Gloria Perú (2003-2013) a cargo de I&amp;D</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Jefe de I&amp;D Gloria para Perú y Bolivia, (2002-2013)</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Jefe de desarrollo de nuevos productos Gloria Perú (1999-2001)</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Asistente de Gerencia de MKT &amp; Comercial Gloria Perú (1997-1998)</a:t>
            </a:r>
          </a:p>
        </p:txBody>
      </p:sp>
      <p:sp>
        <p:nvSpPr>
          <p:cNvPr id="31" name="TextBox 7">
            <a:extLst>
              <a:ext uri="{FF2B5EF4-FFF2-40B4-BE49-F238E27FC236}">
                <a16:creationId xmlns:a16="http://schemas.microsoft.com/office/drawing/2014/main" id="{9AF79916-B8C8-175D-5B77-782703ED03A3}"/>
              </a:ext>
            </a:extLst>
          </p:cNvPr>
          <p:cNvSpPr txBox="1"/>
          <p:nvPr/>
        </p:nvSpPr>
        <p:spPr>
          <a:xfrm>
            <a:off x="292928" y="2537837"/>
            <a:ext cx="2759761" cy="1555554"/>
          </a:xfrm>
          <a:prstGeom prst="rect">
            <a:avLst/>
          </a:prstGeom>
          <a:noFill/>
        </p:spPr>
        <p:txBody>
          <a:bodyPr wrap="square" lIns="91440" tIns="45720" rIns="91440" bIns="45720" anchor="t">
            <a:spAutoFit/>
          </a:bodyPr>
          <a:lstStyle/>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1" i="0" u="none" strike="noStrike" kern="1200" cap="none" spc="0" normalizeH="0" baseline="0" noProof="0" dirty="0">
                <a:ln>
                  <a:noFill/>
                </a:ln>
                <a:solidFill>
                  <a:srgbClr val="FFFFFF"/>
                </a:solidFill>
                <a:effectLst/>
                <a:uLnTx/>
                <a:uFillTx/>
                <a:latin typeface="Calibri Light" panose="020F0302020204030204"/>
                <a:ea typeface="+mn-ea"/>
                <a:cs typeface="+mn-cs"/>
              </a:rPr>
              <a:t>Ingeniero de Alimentos de la universidad  Nacional Agraria de la Selva - 1996</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1" i="0" u="none" strike="noStrike" kern="1200" cap="none" spc="0" normalizeH="0" baseline="0" noProof="0" dirty="0">
                <a:ln>
                  <a:noFill/>
                </a:ln>
                <a:solidFill>
                  <a:srgbClr val="FFFFFF"/>
                </a:solidFill>
                <a:effectLst/>
                <a:uLnTx/>
                <a:uFillTx/>
                <a:latin typeface="Calibri Light" panose="020F0302020204030204"/>
                <a:ea typeface="+mn-ea"/>
                <a:cs typeface="+mn-cs"/>
              </a:rPr>
              <a:t>Con estudios de Maestría en tecnología de Alimentos en la Universidad Nacional Federico Villareal -1998</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1" i="0" u="none" strike="noStrike" kern="1200" cap="none" spc="0" normalizeH="0" baseline="0" noProof="0" dirty="0">
                <a:ln>
                  <a:noFill/>
                </a:ln>
                <a:solidFill>
                  <a:srgbClr val="FFFFFF"/>
                </a:solidFill>
                <a:effectLst/>
                <a:uLnTx/>
                <a:uFillTx/>
                <a:latin typeface="Calibri Light" panose="020F0302020204030204"/>
                <a:ea typeface="+mn-ea"/>
                <a:cs typeface="+mn-cs"/>
              </a:rPr>
              <a:t>Con estudios de doctorado en Agroindustria en la Universidad Nacional Federico Villareal -2000</a:t>
            </a:r>
          </a:p>
        </p:txBody>
      </p:sp>
      <p:grpSp>
        <p:nvGrpSpPr>
          <p:cNvPr id="32" name="Group 8">
            <a:extLst>
              <a:ext uri="{FF2B5EF4-FFF2-40B4-BE49-F238E27FC236}">
                <a16:creationId xmlns:a16="http://schemas.microsoft.com/office/drawing/2014/main" id="{F1634EF2-CB8D-7F7C-17E7-D5F1C967363E}"/>
              </a:ext>
            </a:extLst>
          </p:cNvPr>
          <p:cNvGrpSpPr/>
          <p:nvPr/>
        </p:nvGrpSpPr>
        <p:grpSpPr>
          <a:xfrm>
            <a:off x="3718492" y="3465269"/>
            <a:ext cx="5448092" cy="307777"/>
            <a:chOff x="3048309" y="4240108"/>
            <a:chExt cx="5451482" cy="307968"/>
          </a:xfrm>
        </p:grpSpPr>
        <p:sp>
          <p:nvSpPr>
            <p:cNvPr id="33" name="TextBox 9">
              <a:extLst>
                <a:ext uri="{FF2B5EF4-FFF2-40B4-BE49-F238E27FC236}">
                  <a16:creationId xmlns:a16="http://schemas.microsoft.com/office/drawing/2014/main" id="{1BCF6C75-4ECE-A25B-1FE8-0CCD39A67621}"/>
                </a:ext>
              </a:extLst>
            </p:cNvPr>
            <p:cNvSpPr txBox="1"/>
            <p:nvPr/>
          </p:nvSpPr>
          <p:spPr>
            <a:xfrm>
              <a:off x="3048309" y="4240108"/>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Gill Sans Nova"/>
                  <a:ea typeface="+mn-ea"/>
                  <a:cs typeface="+mn-cs"/>
                </a:rPr>
                <a:t>Experiencia Relevante</a:t>
              </a:r>
              <a:endParaRPr kumimoji="0" lang="pt-BR" sz="1400" b="1" i="0" u="none" strike="noStrike" kern="1200" cap="none" spc="0" normalizeH="0" baseline="0" noProof="0" dirty="0">
                <a:ln>
                  <a:noFill/>
                </a:ln>
                <a:solidFill>
                  <a:prstClr val="black"/>
                </a:solidFill>
                <a:effectLst/>
                <a:uLnTx/>
                <a:uFillTx/>
                <a:latin typeface="Gill Sans Nova"/>
                <a:ea typeface="+mn-ea"/>
                <a:cs typeface="+mn-cs"/>
              </a:endParaRPr>
            </a:p>
          </p:txBody>
        </p:sp>
        <p:cxnSp>
          <p:nvCxnSpPr>
            <p:cNvPr id="34" name="Straight Connector 11">
              <a:extLst>
                <a:ext uri="{FF2B5EF4-FFF2-40B4-BE49-F238E27FC236}">
                  <a16:creationId xmlns:a16="http://schemas.microsoft.com/office/drawing/2014/main" id="{B8056E2A-47D0-D61C-30E7-77B5606BD0DF}"/>
                </a:ext>
              </a:extLst>
            </p:cNvPr>
            <p:cNvCxnSpPr>
              <a:cxnSpLocks/>
            </p:cNvCxnSpPr>
            <p:nvPr/>
          </p:nvCxnSpPr>
          <p:spPr>
            <a:xfrm>
              <a:off x="3173345" y="4542024"/>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37" name="Conector recto 36">
            <a:extLst>
              <a:ext uri="{FF2B5EF4-FFF2-40B4-BE49-F238E27FC236}">
                <a16:creationId xmlns:a16="http://schemas.microsoft.com/office/drawing/2014/main" id="{0813E9C4-AAA2-572D-E332-F043092113D8}"/>
              </a:ext>
            </a:extLst>
          </p:cNvPr>
          <p:cNvCxnSpPr>
            <a:cxnSpLocks/>
          </p:cNvCxnSpPr>
          <p:nvPr/>
        </p:nvCxnSpPr>
        <p:spPr>
          <a:xfrm>
            <a:off x="3224441" y="2166425"/>
            <a:ext cx="0" cy="4139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8B20EA6-2F5E-32B0-3485-7ADAED269FD9}"/>
              </a:ext>
            </a:extLst>
          </p:cNvPr>
          <p:cNvCxnSpPr>
            <a:cxnSpLocks/>
          </p:cNvCxnSpPr>
          <p:nvPr/>
        </p:nvCxnSpPr>
        <p:spPr>
          <a:xfrm flipV="1">
            <a:off x="-45598" y="2181472"/>
            <a:ext cx="3276247" cy="1013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Marcador de posición de imagen 4">
            <a:extLst>
              <a:ext uri="{FF2B5EF4-FFF2-40B4-BE49-F238E27FC236}">
                <a16:creationId xmlns:a16="http://schemas.microsoft.com/office/drawing/2014/main" id="{7F3EE899-0EEF-E87F-61C1-EEAD2A44D9A1}"/>
              </a:ext>
            </a:extLst>
          </p:cNvPr>
          <p:cNvPicPr>
            <a:picLocks noChangeAspect="1"/>
          </p:cNvPicPr>
          <p:nvPr/>
        </p:nvPicPr>
        <p:blipFill>
          <a:blip r:embed="rId2">
            <a:grayscl/>
            <a:extLst>
              <a:ext uri="{28A0092B-C50C-407E-A947-70E740481C1C}">
                <a14:useLocalDpi xmlns:a14="http://schemas.microsoft.com/office/drawing/2010/main" val="0"/>
              </a:ext>
            </a:extLst>
          </a:blip>
          <a:srcRect t="5496" b="5496"/>
          <a:stretch>
            <a:fillRect/>
          </a:stretch>
        </p:blipFill>
        <p:spPr>
          <a:xfrm>
            <a:off x="408440" y="243187"/>
            <a:ext cx="1486567" cy="1765170"/>
          </a:xfrm>
          <a:prstGeom prst="rect">
            <a:avLst/>
          </a:prstGeom>
          <a:ln>
            <a:noFill/>
          </a:ln>
          <a:effectLst>
            <a:outerShdw blurRad="190500" algn="tl" rotWithShape="0">
              <a:srgbClr val="000000">
                <a:alpha val="70000"/>
              </a:srgbClr>
            </a:outerShdw>
          </a:effectLst>
        </p:spPr>
      </p:pic>
      <p:pic>
        <p:nvPicPr>
          <p:cNvPr id="2" name="Imagen 1">
            <a:extLst>
              <a:ext uri="{FF2B5EF4-FFF2-40B4-BE49-F238E27FC236}">
                <a16:creationId xmlns:a16="http://schemas.microsoft.com/office/drawing/2014/main" id="{16C18D70-D96C-9789-7A48-5762EF6C4CFA}"/>
              </a:ext>
            </a:extLst>
          </p:cNvPr>
          <p:cNvPicPr>
            <a:picLocks noChangeAspect="1"/>
          </p:cNvPicPr>
          <p:nvPr/>
        </p:nvPicPr>
        <p:blipFill>
          <a:blip r:embed="rId3"/>
          <a:stretch>
            <a:fillRect/>
          </a:stretch>
        </p:blipFill>
        <p:spPr>
          <a:xfrm>
            <a:off x="11225924" y="6341686"/>
            <a:ext cx="1020478" cy="526184"/>
          </a:xfrm>
          <a:prstGeom prst="rect">
            <a:avLst/>
          </a:prstGeom>
        </p:spPr>
      </p:pic>
    </p:spTree>
    <p:extLst>
      <p:ext uri="{BB962C8B-B14F-4D97-AF65-F5344CB8AC3E}">
        <p14:creationId xmlns:p14="http://schemas.microsoft.com/office/powerpoint/2010/main" val="263101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EB11B5-E24D-4A36-8DC7-88849796D74C}"/>
              </a:ext>
            </a:extLst>
          </p:cNvPr>
          <p:cNvGraphicFramePr>
            <a:graphicFrameLocks noChangeAspect="1"/>
          </p:cNvGraphicFramePr>
          <p:nvPr>
            <p:custDataLst>
              <p:tags r:id="rId2"/>
            </p:custDataLst>
          </p:nvPr>
        </p:nvGraphicFramePr>
        <p:xfrm>
          <a:off x="5379" y="3720"/>
          <a:ext cx="1587" cy="1587"/>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40EB11B5-E24D-4A36-8DC7-88849796D74C}"/>
                          </a:ext>
                        </a:extLst>
                      </p:cNvPr>
                      <p:cNvPicPr/>
                      <p:nvPr/>
                    </p:nvPicPr>
                    <p:blipFill>
                      <a:blip r:embed="rId6"/>
                      <a:stretch>
                        <a:fillRect/>
                      </a:stretch>
                    </p:blipFill>
                    <p:spPr>
                      <a:xfrm>
                        <a:off x="5379" y="3720"/>
                        <a:ext cx="1587" cy="1587"/>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20144F90-38CB-4EDD-B3F8-FBE37220B035}"/>
              </a:ext>
            </a:extLst>
          </p:cNvPr>
          <p:cNvSpPr txBox="1"/>
          <p:nvPr/>
        </p:nvSpPr>
        <p:spPr>
          <a:xfrm>
            <a:off x="2860132" y="235471"/>
            <a:ext cx="7994981" cy="1138517"/>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2000" b="1" i="0" u="none" strike="noStrike" kern="1200" cap="all" spc="0" normalizeH="0" baseline="0" noProof="0" dirty="0">
                <a:ln>
                  <a:noFill/>
                </a:ln>
                <a:solidFill>
                  <a:prstClr val="white"/>
                </a:solidFill>
                <a:effectLst/>
                <a:uLnTx/>
                <a:uFillTx/>
                <a:latin typeface="Calibri Light" panose="020F0302020204030204"/>
                <a:ea typeface="+mn-ea"/>
                <a:cs typeface="+mn-cs"/>
              </a:rPr>
              <a:t>ASESOR </a:t>
            </a:r>
            <a:r>
              <a:rPr kumimoji="0" lang="es-ES" sz="2000" b="1" i="0" u="none" strike="noStrike" kern="1200" cap="all" spc="0" normalizeH="0" baseline="0" noProof="0" dirty="0">
                <a:ln>
                  <a:noFill/>
                </a:ln>
                <a:solidFill>
                  <a:prstClr val="white"/>
                </a:solidFill>
                <a:effectLst/>
                <a:uLnTx/>
                <a:uFillTx/>
                <a:latin typeface="Calibri Light" panose="020F0302020204030204"/>
                <a:ea typeface="+mn-ea"/>
                <a:cs typeface="+mn-cs"/>
              </a:rPr>
              <a:t> técnico de la industria láctea</a:t>
            </a:r>
            <a:endParaRPr kumimoji="0" lang="pt-BR" sz="2000" b="1" i="0" u="none" strike="noStrike" kern="1200" cap="all" spc="0" normalizeH="0" baseline="0" noProof="0" dirty="0">
              <a:ln>
                <a:noFill/>
              </a:ln>
              <a:solidFill>
                <a:prstClr val="white"/>
              </a:solidFill>
              <a:effectLst/>
              <a:uLnTx/>
              <a:uFillTx/>
              <a:latin typeface="Calibri Light" panose="020F0302020204030204"/>
              <a:ea typeface="+mn-ea"/>
              <a:cs typeface="+mn-cs"/>
            </a:endParaRPr>
          </a:p>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2399" b="1" i="0" u="none" strike="noStrike" kern="1200" cap="all" spc="0" normalizeH="0" baseline="0" noProof="0" dirty="0">
                <a:ln>
                  <a:noFill/>
                </a:ln>
                <a:solidFill>
                  <a:srgbClr val="FFFFFF"/>
                </a:solidFill>
                <a:effectLst/>
                <a:uLnTx/>
                <a:uFillTx/>
                <a:latin typeface="Calibri Light" panose="020F0302020204030204"/>
                <a:ea typeface="+mn-ea"/>
                <a:cs typeface="+mn-cs"/>
              </a:rPr>
              <a:t>MARCELO GEYMONAT TULON</a:t>
            </a:r>
          </a:p>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2399" b="1" i="0" u="none" strike="noStrike" kern="1200" cap="all" spc="0" normalizeH="0" baseline="0" noProof="0" dirty="0">
                <a:ln>
                  <a:noFill/>
                </a:ln>
                <a:solidFill>
                  <a:srgbClr val="FFFFFF"/>
                </a:solidFill>
                <a:effectLst/>
                <a:uLnTx/>
                <a:uFillTx/>
                <a:latin typeface="Calibri Light" panose="020F0302020204030204"/>
                <a:ea typeface="+mn-ea"/>
                <a:cs typeface="+mn-cs"/>
              </a:rPr>
              <a:t>URUGUAY</a:t>
            </a:r>
          </a:p>
        </p:txBody>
      </p:sp>
      <p:grpSp>
        <p:nvGrpSpPr>
          <p:cNvPr id="11" name="Group 10">
            <a:extLst>
              <a:ext uri="{FF2B5EF4-FFF2-40B4-BE49-F238E27FC236}">
                <a16:creationId xmlns:a16="http://schemas.microsoft.com/office/drawing/2014/main" id="{67C2D883-14F6-41DE-92AE-DAE45230D4C3}"/>
              </a:ext>
            </a:extLst>
          </p:cNvPr>
          <p:cNvGrpSpPr/>
          <p:nvPr/>
        </p:nvGrpSpPr>
        <p:grpSpPr>
          <a:xfrm>
            <a:off x="3054822" y="1619881"/>
            <a:ext cx="2279557" cy="331279"/>
            <a:chOff x="3052928" y="1891510"/>
            <a:chExt cx="2280976" cy="301350"/>
          </a:xfrm>
        </p:grpSpPr>
        <p:sp>
          <p:nvSpPr>
            <p:cNvPr id="23" name="TextBox 22">
              <a:extLst>
                <a:ext uri="{FF2B5EF4-FFF2-40B4-BE49-F238E27FC236}">
                  <a16:creationId xmlns:a16="http://schemas.microsoft.com/office/drawing/2014/main" id="{F4E73B74-A298-4730-BEE9-53891F0ADD8B}"/>
                </a:ext>
              </a:extLst>
            </p:cNvPr>
            <p:cNvSpPr txBox="1"/>
            <p:nvPr/>
          </p:nvSpPr>
          <p:spPr>
            <a:xfrm>
              <a:off x="3052928" y="1891510"/>
              <a:ext cx="2280976" cy="279680"/>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Calibri Light" panose="020F0302020204030204"/>
                  <a:ea typeface="+mn-ea"/>
                  <a:cs typeface="+mn-cs"/>
                </a:rPr>
                <a:t>Perfil </a:t>
              </a:r>
              <a:r>
                <a:rPr kumimoji="0" lang="pt-BR" sz="1400" b="1" i="0" u="none" strike="noStrike" kern="1200" cap="none" spc="0" normalizeH="0" baseline="0" noProof="0" dirty="0" err="1">
                  <a:ln>
                    <a:noFill/>
                  </a:ln>
                  <a:solidFill>
                    <a:srgbClr val="FFFFFF"/>
                  </a:solidFill>
                  <a:effectLst/>
                  <a:uLnTx/>
                  <a:uFillTx/>
                  <a:latin typeface="Calibri Light" panose="020F0302020204030204"/>
                  <a:ea typeface="+mn-ea"/>
                  <a:cs typeface="+mn-cs"/>
                </a:rPr>
                <a:t>Profesional</a:t>
              </a:r>
              <a:endParaRPr kumimoji="0" lang="pt-BR" sz="14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cxnSp>
          <p:nvCxnSpPr>
            <p:cNvPr id="32" name="Straight Connector 31">
              <a:extLst>
                <a:ext uri="{FF2B5EF4-FFF2-40B4-BE49-F238E27FC236}">
                  <a16:creationId xmlns:a16="http://schemas.microsoft.com/office/drawing/2014/main" id="{A48785D5-F7F2-4314-8AC0-85B4D8530003}"/>
                </a:ext>
              </a:extLst>
            </p:cNvPr>
            <p:cNvCxnSpPr>
              <a:cxnSpLocks/>
            </p:cNvCxnSpPr>
            <p:nvPr/>
          </p:nvCxnSpPr>
          <p:spPr>
            <a:xfrm>
              <a:off x="3138985" y="2192860"/>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A741388-80B7-4BC8-88A3-BF5184CB9644}"/>
              </a:ext>
            </a:extLst>
          </p:cNvPr>
          <p:cNvSpPr txBox="1"/>
          <p:nvPr/>
        </p:nvSpPr>
        <p:spPr>
          <a:xfrm>
            <a:off x="3054820" y="1970607"/>
            <a:ext cx="8770394" cy="20467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2398860" algn="l"/>
              </a:tabLst>
              <a:defRPr/>
            </a:pPr>
            <a:r>
              <a:rPr kumimoji="0" lang="es-PE" sz="1400" b="0" i="0" u="none" strike="noStrike" kern="1200" cap="none" spc="0" normalizeH="0" baseline="0" noProof="0" dirty="0">
                <a:ln>
                  <a:noFill/>
                </a:ln>
                <a:solidFill>
                  <a:srgbClr val="FFFFFF"/>
                </a:solidFill>
                <a:effectLst/>
                <a:uLnTx/>
                <a:uFillTx/>
                <a:latin typeface="Calibri Light" panose="020F0302020204030204"/>
                <a:ea typeface="+mn-ea"/>
                <a:cs typeface="+mn-cs"/>
              </a:rPr>
              <a:t>Técnico superior en lechería con más de 20 años de experiencia industrial en empresas lácteas de reconocido prestigio tanto en Uruguay con en Argentina.</a:t>
            </a: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Consultor de la industria láctea en desarrollo de procesos de elaboración, instalación de maquinaria,  reingeniería de líneas de producción, identificación, resolución de problemas  microbiológicos, mejoras de rendimientos en base a utilización de nuevas bio tecnologías, balance de masas, implementación de planes de mejora de calidad de leche incluyendo toda la cadena desde el ordeño hasta su procesamiento en planta. </a:t>
            </a:r>
          </a:p>
          <a:p>
            <a:pPr marL="0" marR="0" lvl="0" indent="0" algn="l" defTabSz="914400" rtl="0" eaLnBrk="1" fontAlgn="auto" latinLnBrk="0" hangingPunct="1">
              <a:lnSpc>
                <a:spcPct val="100000"/>
              </a:lnSpc>
              <a:spcBef>
                <a:spcPts val="0"/>
              </a:spcBef>
              <a:spcAft>
                <a:spcPts val="600"/>
              </a:spcAft>
              <a:buClrTx/>
              <a:buSzTx/>
              <a:buFontTx/>
              <a:buNone/>
              <a:tabLst>
                <a:tab pos="2398860" algn="l"/>
              </a:tabLst>
              <a:defRPr/>
            </a:pPr>
            <a:endPar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tab pos="2398860" algn="l"/>
              </a:tabLst>
              <a:defRPr/>
            </a:pPr>
            <a:endPar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pSp>
        <p:nvGrpSpPr>
          <p:cNvPr id="27" name="Group 26">
            <a:extLst>
              <a:ext uri="{FF2B5EF4-FFF2-40B4-BE49-F238E27FC236}">
                <a16:creationId xmlns:a16="http://schemas.microsoft.com/office/drawing/2014/main" id="{5313DDAD-35B2-42A4-B0E9-AFD9B7054837}"/>
              </a:ext>
            </a:extLst>
          </p:cNvPr>
          <p:cNvGrpSpPr/>
          <p:nvPr/>
        </p:nvGrpSpPr>
        <p:grpSpPr>
          <a:xfrm>
            <a:off x="330774" y="2216182"/>
            <a:ext cx="5448092" cy="368164"/>
            <a:chOff x="3048309" y="4143063"/>
            <a:chExt cx="5451482" cy="368392"/>
          </a:xfrm>
        </p:grpSpPr>
        <p:sp>
          <p:nvSpPr>
            <p:cNvPr id="29" name="TextBox 28">
              <a:extLst>
                <a:ext uri="{FF2B5EF4-FFF2-40B4-BE49-F238E27FC236}">
                  <a16:creationId xmlns:a16="http://schemas.microsoft.com/office/drawing/2014/main" id="{A3D030E2-BA2D-44A9-B185-4B0C1100D3CC}"/>
                </a:ext>
              </a:extLst>
            </p:cNvPr>
            <p:cNvSpPr txBox="1"/>
            <p:nvPr/>
          </p:nvSpPr>
          <p:spPr>
            <a:xfrm>
              <a:off x="3048309" y="4143063"/>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err="1">
                  <a:ln>
                    <a:noFill/>
                  </a:ln>
                  <a:solidFill>
                    <a:srgbClr val="FFFFFF"/>
                  </a:solidFill>
                  <a:effectLst/>
                  <a:uLnTx/>
                  <a:uFillTx/>
                  <a:latin typeface="Calibri Light" panose="020F0302020204030204"/>
                  <a:ea typeface="+mn-ea"/>
                  <a:cs typeface="+mn-cs"/>
                </a:rPr>
                <a:t>Educación</a:t>
              </a:r>
              <a:endParaRPr kumimoji="0" lang="pt-BR" sz="14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cxnSp>
          <p:nvCxnSpPr>
            <p:cNvPr id="36" name="Straight Connector 35">
              <a:extLst>
                <a:ext uri="{FF2B5EF4-FFF2-40B4-BE49-F238E27FC236}">
                  <a16:creationId xmlns:a16="http://schemas.microsoft.com/office/drawing/2014/main" id="{E1FA6DFF-12EE-48D9-9283-2B6CD502C9F1}"/>
                </a:ext>
              </a:extLst>
            </p:cNvPr>
            <p:cNvCxnSpPr>
              <a:cxnSpLocks/>
            </p:cNvCxnSpPr>
            <p:nvPr/>
          </p:nvCxnSpPr>
          <p:spPr>
            <a:xfrm>
              <a:off x="3151560" y="4511455"/>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92BA71D-7609-4CE7-ADA0-7FB727F9C48B}"/>
              </a:ext>
            </a:extLst>
          </p:cNvPr>
          <p:cNvSpPr txBox="1"/>
          <p:nvPr/>
        </p:nvSpPr>
        <p:spPr>
          <a:xfrm>
            <a:off x="2473423" y="3938461"/>
            <a:ext cx="8913393" cy="2684068"/>
          </a:xfrm>
          <a:prstGeom prst="rect">
            <a:avLst/>
          </a:prstGeom>
          <a:solidFill>
            <a:srgbClr val="3F5064"/>
          </a:solidFill>
        </p:spPr>
        <p:txBody>
          <a:bodyPr wrap="square" lIns="91440" tIns="45720" rIns="91440" bIns="45720" rtlCol="0" anchor="t">
            <a:spAutoFit/>
          </a:bodyPr>
          <a:lstStyle/>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Profesor de Industria en la Universidad de Trabajo del Uruguay (2023-2024)</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Lactalis</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Uruguay, Planta Láctea (2020 al 2022)</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Conaprole</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a:t>
            </a: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Yruguay</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Jefe de Turno ( 2019-2020)</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Lácteos </a:t>
            </a: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Vacalin</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Argentina, Jefe de Producción ( 2016-2019)</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Shereiber</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a:t>
            </a: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Foods</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Uruguay, Jefe recibo y pasteurización (2011-2015)</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Parmalat Uruguay, Supervisor planta de yogurt y postres</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Lácteos </a:t>
            </a: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Schweizer</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Jefe producción (1998-2000)</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Quesería Doña Amanda, Maestro quesero (1996-1998)</a:t>
            </a:r>
          </a:p>
        </p:txBody>
      </p:sp>
      <p:sp>
        <p:nvSpPr>
          <p:cNvPr id="8" name="TextBox 7">
            <a:extLst>
              <a:ext uri="{FF2B5EF4-FFF2-40B4-BE49-F238E27FC236}">
                <a16:creationId xmlns:a16="http://schemas.microsoft.com/office/drawing/2014/main" id="{B96C771D-56EB-995F-B4CA-02F108BBB7E3}"/>
              </a:ext>
            </a:extLst>
          </p:cNvPr>
          <p:cNvSpPr txBox="1"/>
          <p:nvPr/>
        </p:nvSpPr>
        <p:spPr>
          <a:xfrm>
            <a:off x="-7710" y="2524283"/>
            <a:ext cx="2582637" cy="2185470"/>
          </a:xfrm>
          <a:prstGeom prst="rect">
            <a:avLst/>
          </a:prstGeom>
          <a:noFill/>
        </p:spPr>
        <p:txBody>
          <a:bodyPr wrap="square" lIns="91440" tIns="45720" rIns="91440" bIns="45720" anchor="t">
            <a:spAutoFit/>
          </a:bodyPr>
          <a:lstStyle/>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200" b="0" i="0" u="none" strike="noStrike" kern="1200" cap="none" spc="0" normalizeH="0" baseline="0" noProof="0" dirty="0">
                <a:ln>
                  <a:noFill/>
                </a:ln>
                <a:solidFill>
                  <a:srgbClr val="FFFFFF"/>
                </a:solidFill>
                <a:effectLst/>
                <a:uLnTx/>
                <a:uFillTx/>
                <a:latin typeface="Calibri Light" panose="020F0302020204030204"/>
                <a:ea typeface="+mn-ea"/>
                <a:cs typeface="+mn-cs"/>
              </a:rPr>
              <a:t>Técnico en Lechería Universidad del trabajo Uruguay. 1919-1994</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PE" sz="1200" b="0" i="0" u="none" strike="noStrike" kern="1200" cap="none" spc="0" normalizeH="0" baseline="0" noProof="0" dirty="0">
                <a:ln>
                  <a:noFill/>
                </a:ln>
                <a:solidFill>
                  <a:srgbClr val="FFFFFF"/>
                </a:solidFill>
                <a:effectLst/>
                <a:uLnTx/>
                <a:uFillTx/>
                <a:latin typeface="Calibri Light" panose="020F0302020204030204"/>
                <a:ea typeface="+mn-ea"/>
                <a:cs typeface="+mn-cs"/>
              </a:rPr>
              <a:t>Diplomado en  Gestión de Manufactura y Operaciones. Cámara Industrias Uruguay 2013-2014</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PE" sz="1200" b="0" i="0" u="none" strike="noStrike" kern="1200" cap="none" spc="0" normalizeH="0" baseline="0" noProof="0" dirty="0">
                <a:ln>
                  <a:noFill/>
                </a:ln>
                <a:solidFill>
                  <a:srgbClr val="FFFFFF"/>
                </a:solidFill>
                <a:effectLst/>
                <a:uLnTx/>
                <a:uFillTx/>
                <a:latin typeface="Calibri Light" panose="020F0302020204030204"/>
                <a:ea typeface="+mn-ea"/>
                <a:cs typeface="+mn-cs"/>
              </a:rPr>
              <a:t>Diplomado en  Gestión Logística. Cámara Industrias Uruguay 2014-2015</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PE" sz="1200" b="0" i="0" u="none" strike="noStrike" kern="1200" cap="none" spc="0" normalizeH="0" baseline="0" noProof="0" dirty="0">
                <a:ln>
                  <a:noFill/>
                </a:ln>
                <a:solidFill>
                  <a:srgbClr val="FFFFFF"/>
                </a:solidFill>
                <a:effectLst/>
                <a:uLnTx/>
                <a:uFillTx/>
                <a:latin typeface="Calibri Light" panose="020F0302020204030204"/>
                <a:ea typeface="+mn-ea"/>
                <a:cs typeface="+mn-cs"/>
              </a:rPr>
              <a:t>Diversos Cursos y congresos en temas </a:t>
            </a:r>
            <a:r>
              <a:rPr kumimoji="0" lang="es-PE" sz="1200" b="0" i="0" u="none" strike="noStrike" kern="1200" cap="none" spc="0" normalizeH="0" baseline="0" noProof="0" dirty="0" err="1">
                <a:ln>
                  <a:noFill/>
                </a:ln>
                <a:solidFill>
                  <a:srgbClr val="FFFFFF"/>
                </a:solidFill>
                <a:effectLst/>
                <a:uLnTx/>
                <a:uFillTx/>
                <a:latin typeface="Calibri Light" panose="020F0302020204030204"/>
                <a:ea typeface="+mn-ea"/>
                <a:cs typeface="+mn-cs"/>
              </a:rPr>
              <a:t>lacteos</a:t>
            </a:r>
            <a:endParaRPr kumimoji="0" lang="es-PE" sz="12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pSp>
        <p:nvGrpSpPr>
          <p:cNvPr id="9" name="Group 8">
            <a:extLst>
              <a:ext uri="{FF2B5EF4-FFF2-40B4-BE49-F238E27FC236}">
                <a16:creationId xmlns:a16="http://schemas.microsoft.com/office/drawing/2014/main" id="{11DC0BDA-ABA8-CAEC-C51B-F05A4E437BB4}"/>
              </a:ext>
            </a:extLst>
          </p:cNvPr>
          <p:cNvGrpSpPr/>
          <p:nvPr/>
        </p:nvGrpSpPr>
        <p:grpSpPr>
          <a:xfrm>
            <a:off x="3122780" y="3555818"/>
            <a:ext cx="5448092" cy="307777"/>
            <a:chOff x="3054964" y="3442071"/>
            <a:chExt cx="5451482" cy="1178318"/>
          </a:xfrm>
        </p:grpSpPr>
        <p:sp>
          <p:nvSpPr>
            <p:cNvPr id="10" name="TextBox 9">
              <a:extLst>
                <a:ext uri="{FF2B5EF4-FFF2-40B4-BE49-F238E27FC236}">
                  <a16:creationId xmlns:a16="http://schemas.microsoft.com/office/drawing/2014/main" id="{8E3F7141-D74B-750B-B885-BC1529E319E1}"/>
                </a:ext>
              </a:extLst>
            </p:cNvPr>
            <p:cNvSpPr txBox="1"/>
            <p:nvPr/>
          </p:nvSpPr>
          <p:spPr>
            <a:xfrm>
              <a:off x="3054964" y="3442071"/>
              <a:ext cx="5451482" cy="117831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Calibri Light" panose="020F0302020204030204"/>
                  <a:ea typeface="+mn-ea"/>
                  <a:cs typeface="+mn-cs"/>
                </a:rPr>
                <a:t>Experiencia Relevante</a:t>
              </a:r>
            </a:p>
          </p:txBody>
        </p:sp>
        <p:cxnSp>
          <p:nvCxnSpPr>
            <p:cNvPr id="12" name="Straight Connector 11">
              <a:extLst>
                <a:ext uri="{FF2B5EF4-FFF2-40B4-BE49-F238E27FC236}">
                  <a16:creationId xmlns:a16="http://schemas.microsoft.com/office/drawing/2014/main" id="{D705AF51-0CE9-6801-0F8D-FE153DEC863F}"/>
                </a:ext>
              </a:extLst>
            </p:cNvPr>
            <p:cNvCxnSpPr>
              <a:cxnSpLocks/>
            </p:cNvCxnSpPr>
            <p:nvPr/>
          </p:nvCxnSpPr>
          <p:spPr>
            <a:xfrm>
              <a:off x="3173345" y="4542024"/>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7" name="Marcador de posición de imagen 6">
            <a:extLst>
              <a:ext uri="{FF2B5EF4-FFF2-40B4-BE49-F238E27FC236}">
                <a16:creationId xmlns:a16="http://schemas.microsoft.com/office/drawing/2014/main" id="{F402FAC3-B166-1410-6F45-99DF0C16AEA8}"/>
              </a:ext>
            </a:extLst>
          </p:cNvPr>
          <p:cNvPicPr>
            <a:picLocks noGrp="1" noChangeAspect="1"/>
          </p:cNvPicPr>
          <p:nvPr>
            <p:ph type="pic" sz="quarter" idx="13"/>
          </p:nvPr>
        </p:nvPicPr>
        <p:blipFill>
          <a:blip r:embed="rId7"/>
          <a:srcRect l="10878" r="10878"/>
          <a:stretch/>
        </p:blipFill>
        <p:spPr/>
      </p:pic>
    </p:spTree>
    <p:extLst>
      <p:ext uri="{BB962C8B-B14F-4D97-AF65-F5344CB8AC3E}">
        <p14:creationId xmlns:p14="http://schemas.microsoft.com/office/powerpoint/2010/main" val="17023164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D4E63"/>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C16A857-FA42-436C-749B-83BCF80FA367}"/>
              </a:ext>
            </a:extLst>
          </p:cNvPr>
          <p:cNvSpPr/>
          <p:nvPr/>
        </p:nvSpPr>
        <p:spPr>
          <a:xfrm>
            <a:off x="0" y="6343728"/>
            <a:ext cx="12192000" cy="5142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6" name="Marcador de texto 3">
            <a:extLst>
              <a:ext uri="{FF2B5EF4-FFF2-40B4-BE49-F238E27FC236}">
                <a16:creationId xmlns:a16="http://schemas.microsoft.com/office/drawing/2014/main" id="{C6E00F92-2C72-3210-6179-B73DF921D74C}"/>
              </a:ext>
            </a:extLst>
          </p:cNvPr>
          <p:cNvSpPr txBox="1">
            <a:spLocks/>
          </p:cNvSpPr>
          <p:nvPr/>
        </p:nvSpPr>
        <p:spPr>
          <a:xfrm>
            <a:off x="653605" y="783166"/>
            <a:ext cx="9972439" cy="54195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000" b="0" i="0" u="none" strike="noStrike" kern="1200" cap="none" spc="0" normalizeH="0" baseline="0" noProof="0" dirty="0">
                <a:ln>
                  <a:noFill/>
                </a:ln>
                <a:effectLst/>
                <a:uLnTx/>
                <a:uFillTx/>
                <a:latin typeface="Gill Sans Nova"/>
                <a:ea typeface="+mn-ea"/>
                <a:cs typeface="+mn-cs"/>
              </a:rPr>
              <a:t>Somos una consultoria especializada en proponer </a:t>
            </a:r>
            <a:r>
              <a:rPr kumimoji="0" lang="es-PE" sz="2000" b="1" i="0" u="none" strike="noStrike" kern="1200" cap="none" spc="0" normalizeH="0" baseline="0" noProof="0" dirty="0">
                <a:ln>
                  <a:noFill/>
                </a:ln>
                <a:effectLst/>
                <a:uLnTx/>
                <a:uFillTx/>
                <a:latin typeface="Gill Sans Nova"/>
                <a:ea typeface="+mn-ea"/>
                <a:cs typeface="+mn-cs"/>
              </a:rPr>
              <a:t>mejoras operacionales</a:t>
            </a:r>
            <a:r>
              <a:rPr kumimoji="0" lang="es-PE" sz="2000" b="0" i="0" u="none" strike="noStrike" kern="1200" cap="none" spc="0" normalizeH="0" baseline="0" noProof="0" dirty="0">
                <a:ln>
                  <a:noFill/>
                </a:ln>
                <a:effectLst/>
                <a:uLnTx/>
                <a:uFillTx/>
                <a:latin typeface="Gill Sans Nova"/>
                <a:ea typeface="+mn-ea"/>
                <a:cs typeface="+mn-cs"/>
              </a:rPr>
              <a:t>, impulsando la </a:t>
            </a:r>
            <a:r>
              <a:rPr kumimoji="0" lang="es-PE" sz="2000" b="1" i="0" u="none" strike="noStrike" kern="1200" cap="none" spc="0" normalizeH="0" baseline="0" noProof="0" dirty="0">
                <a:ln>
                  <a:noFill/>
                </a:ln>
                <a:effectLst/>
                <a:uLnTx/>
                <a:uFillTx/>
                <a:latin typeface="Gill Sans Nova"/>
                <a:ea typeface="+mn-ea"/>
                <a:cs typeface="+mn-cs"/>
              </a:rPr>
              <a:t>eficiencia operativa </a:t>
            </a:r>
            <a:r>
              <a:rPr kumimoji="0" lang="es-PE" sz="2000" b="0" i="0" u="none" strike="noStrike" kern="1200" cap="none" spc="0" normalizeH="0" baseline="0" noProof="0" dirty="0">
                <a:ln>
                  <a:noFill/>
                </a:ln>
                <a:effectLst/>
                <a:uLnTx/>
                <a:uFillTx/>
                <a:latin typeface="Gill Sans Nova"/>
                <a:ea typeface="+mn-ea"/>
                <a:cs typeface="+mn-cs"/>
              </a:rPr>
              <a:t>de nuestros clientes. Contamos con profesionales expertos en áreas de operaciones, mantenimiento</a:t>
            </a:r>
            <a:r>
              <a:rPr lang="es-PE" sz="2000" dirty="0">
                <a:latin typeface="Gill Sans Nova"/>
              </a:rPr>
              <a:t>, calidad y mejora continua.</a:t>
            </a:r>
            <a:endParaRPr kumimoji="0" lang="es-PE" sz="2000" b="0" i="0" u="none" strike="noStrike" kern="1200" cap="none" spc="0" normalizeH="0" baseline="0" noProof="0" dirty="0">
              <a:ln>
                <a:noFill/>
              </a:ln>
              <a:effectLst/>
              <a:uLnTx/>
              <a:uFillTx/>
              <a:latin typeface="Gill Sans Nova"/>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000" b="0" i="0" u="none" strike="noStrike" kern="1200" cap="none" spc="0" normalizeH="0" baseline="0" noProof="0" dirty="0">
                <a:ln>
                  <a:noFill/>
                </a:ln>
                <a:effectLst/>
                <a:uLnTx/>
                <a:uFillTx/>
                <a:latin typeface="Gill Sans Nova"/>
                <a:ea typeface="+mn-ea"/>
                <a:cs typeface="+mn-cs"/>
              </a:rPr>
              <a:t>Contamos con un equipo de consultores de gran experiencia en empresas de alimentos y bebidas, a nivel nacional e internacional, en empresas peruanas y multinacionales, tales como: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s-PE" sz="2000" b="0" i="0" u="none" strike="noStrike" kern="1200" cap="none" spc="0" normalizeH="0" baseline="0" noProof="0" dirty="0">
                <a:ln>
                  <a:noFill/>
                </a:ln>
                <a:effectLst/>
                <a:uLnTx/>
                <a:uFillTx/>
                <a:latin typeface="Gill Sans Nova"/>
                <a:ea typeface="+mn-ea"/>
                <a:cs typeface="+mn-cs"/>
              </a:rPr>
            </a:br>
            <a:r>
              <a:rPr kumimoji="0" lang="es-PE" sz="2000" b="0" i="0" u="none" strike="noStrike" kern="1200" cap="none" spc="0" normalizeH="0" baseline="0" noProof="0" dirty="0">
                <a:ln>
                  <a:noFill/>
                </a:ln>
                <a:effectLst/>
                <a:uLnTx/>
                <a:uFillTx/>
                <a:latin typeface="Gill Sans Nova"/>
                <a:ea typeface="+mn-ea"/>
                <a:cs typeface="+mn-cs"/>
              </a:rPr>
              <a:t>- Laive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000" b="0" i="0" u="none" strike="noStrike" kern="1200" cap="none" spc="0" normalizeH="0" baseline="0" noProof="0" dirty="0">
                <a:ln>
                  <a:noFill/>
                </a:ln>
                <a:effectLst/>
                <a:uLnTx/>
                <a:uFillTx/>
                <a:latin typeface="Gill Sans Nova"/>
                <a:ea typeface="+mn-ea"/>
                <a:cs typeface="+mn-cs"/>
              </a:rPr>
              <a:t>- Gloria Perú</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000" b="0" i="0" u="none" strike="noStrike" kern="1200" cap="none" spc="0" normalizeH="0" baseline="0" noProof="0" dirty="0">
                <a:ln>
                  <a:noFill/>
                </a:ln>
                <a:effectLst/>
                <a:uLnTx/>
                <a:uFillTx/>
                <a:latin typeface="Gill Sans Nova"/>
                <a:ea typeface="+mn-ea"/>
                <a:cs typeface="+mn-cs"/>
              </a:rPr>
              <a:t>- Embutidos Razzetto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000" b="0" i="0" u="none" strike="noStrike" kern="1200" cap="none" spc="0" normalizeH="0" baseline="0" noProof="0" dirty="0">
                <a:ln>
                  <a:noFill/>
                </a:ln>
                <a:effectLst/>
                <a:uLnTx/>
                <a:uFillTx/>
                <a:latin typeface="Gill Sans Nova"/>
                <a:ea typeface="+mn-ea"/>
                <a:cs typeface="+mn-cs"/>
              </a:rPr>
              <a:t>- Suiza Dairy – (Puerto Rico)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000" b="0" i="0" u="none" strike="noStrike" kern="1200" cap="none" spc="0" normalizeH="0" baseline="0" noProof="0" dirty="0">
                <a:ln>
                  <a:noFill/>
                </a:ln>
                <a:effectLst/>
                <a:uLnTx/>
                <a:uFillTx/>
                <a:latin typeface="Gill Sans Nova"/>
                <a:ea typeface="+mn-ea"/>
                <a:cs typeface="+mn-cs"/>
              </a:rPr>
              <a:t>- Leche Gloria (Leansa Ecuador)</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000" b="0" i="0" u="none" strike="noStrike" kern="1200" cap="none" spc="0" normalizeH="0" baseline="0" noProof="0" dirty="0">
                <a:ln>
                  <a:noFill/>
                </a:ln>
                <a:effectLst/>
                <a:uLnTx/>
                <a:uFillTx/>
                <a:latin typeface="Gill Sans Nova"/>
                <a:ea typeface="+mn-ea"/>
                <a:cs typeface="+mn-cs"/>
              </a:rPr>
              <a:t>- Gloria foods (Ecolat Uruguay)</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PE" sz="2000" b="0" i="0" u="none" strike="noStrike" kern="1200" cap="none" spc="0" normalizeH="0" baseline="0" noProof="0" dirty="0">
              <a:ln>
                <a:noFill/>
              </a:ln>
              <a:effectLst/>
              <a:uLnTx/>
              <a:uFillTx/>
              <a:latin typeface="Gill Sans Nova"/>
              <a:ea typeface="+mn-ea"/>
              <a:cs typeface="+mn-cs"/>
            </a:endParaRPr>
          </a:p>
        </p:txBody>
      </p:sp>
      <p:sp>
        <p:nvSpPr>
          <p:cNvPr id="8" name="CuadroTexto 7">
            <a:extLst>
              <a:ext uri="{FF2B5EF4-FFF2-40B4-BE49-F238E27FC236}">
                <a16:creationId xmlns:a16="http://schemas.microsoft.com/office/drawing/2014/main" id="{BE34FDD6-C61E-A6F8-1247-E196A66D0486}"/>
              </a:ext>
            </a:extLst>
          </p:cNvPr>
          <p:cNvSpPr txBox="1"/>
          <p:nvPr/>
        </p:nvSpPr>
        <p:spPr>
          <a:xfrm>
            <a:off x="621208" y="-10909"/>
            <a:ext cx="560779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4400" b="0" i="0" u="none" strike="noStrike" kern="1200" cap="none" spc="0" normalizeH="0" baseline="0" noProof="0" dirty="0">
                <a:ln>
                  <a:noFill/>
                </a:ln>
                <a:effectLst/>
                <a:uLnTx/>
                <a:uFillTx/>
                <a:latin typeface="Bookman Old Style" panose="02050604050505020204" pitchFamily="18" charset="0"/>
                <a:ea typeface="+mn-ea"/>
                <a:cs typeface="+mn-cs"/>
              </a:rPr>
              <a:t>Quienes Somos</a:t>
            </a:r>
          </a:p>
        </p:txBody>
      </p:sp>
      <p:sp>
        <p:nvSpPr>
          <p:cNvPr id="9" name="CuadroTexto 8">
            <a:extLst>
              <a:ext uri="{FF2B5EF4-FFF2-40B4-BE49-F238E27FC236}">
                <a16:creationId xmlns:a16="http://schemas.microsoft.com/office/drawing/2014/main" id="{131A6743-492F-5AA5-2105-C84997884939}"/>
              </a:ext>
            </a:extLst>
          </p:cNvPr>
          <p:cNvSpPr txBox="1"/>
          <p:nvPr/>
        </p:nvSpPr>
        <p:spPr>
          <a:xfrm>
            <a:off x="4527700" y="2739915"/>
            <a:ext cx="6098344" cy="2396938"/>
          </a:xfrm>
          <a:prstGeom prst="rect">
            <a:avLst/>
          </a:prstGeom>
          <a:noFill/>
        </p:spPr>
        <p:txBody>
          <a:bodyPr wrap="square">
            <a:spAutoFit/>
          </a:bodyPr>
          <a:lstStyle/>
          <a:p>
            <a:pPr algn="just">
              <a:lnSpc>
                <a:spcPct val="90000"/>
              </a:lnSpc>
              <a:spcBef>
                <a:spcPts val="1000"/>
              </a:spcBef>
              <a:defRPr/>
            </a:pPr>
            <a:r>
              <a:rPr lang="es-PE" sz="2000" dirty="0">
                <a:latin typeface="Gill Sans Nova"/>
              </a:rPr>
              <a:t>- Leche Gloria Colombia</a:t>
            </a:r>
          </a:p>
          <a:p>
            <a:pPr algn="just">
              <a:lnSpc>
                <a:spcPct val="90000"/>
              </a:lnSpc>
              <a:spcBef>
                <a:spcPts val="1000"/>
              </a:spcBef>
              <a:defRPr/>
            </a:pPr>
            <a:r>
              <a:rPr lang="es-PE" sz="2000" dirty="0">
                <a:latin typeface="Gill Sans Nova"/>
              </a:rPr>
              <a:t>- PIL Andina (Bolivia)</a:t>
            </a:r>
          </a:p>
          <a:p>
            <a:pPr algn="just">
              <a:lnSpc>
                <a:spcPct val="90000"/>
              </a:lnSpc>
              <a:spcBef>
                <a:spcPts val="1000"/>
              </a:spcBef>
              <a:defRPr/>
            </a:pPr>
            <a:r>
              <a:rPr lang="es-PE" sz="2000" dirty="0">
                <a:latin typeface="Gill Sans Nova"/>
              </a:rPr>
              <a:t>- Pilsen Callao</a:t>
            </a:r>
          </a:p>
          <a:p>
            <a:pPr algn="just">
              <a:lnSpc>
                <a:spcPct val="90000"/>
              </a:lnSpc>
              <a:spcBef>
                <a:spcPts val="1000"/>
              </a:spcBef>
              <a:defRPr/>
            </a:pPr>
            <a:r>
              <a:rPr lang="es-PE" sz="2000" dirty="0">
                <a:latin typeface="Gill Sans Nova"/>
              </a:rPr>
              <a:t>- Pilsen Trujillo</a:t>
            </a:r>
          </a:p>
          <a:p>
            <a:pPr algn="just">
              <a:lnSpc>
                <a:spcPct val="90000"/>
              </a:lnSpc>
              <a:spcBef>
                <a:spcPts val="1000"/>
              </a:spcBef>
              <a:defRPr/>
            </a:pPr>
            <a:r>
              <a:rPr lang="es-PE" sz="2000" dirty="0">
                <a:latin typeface="Gill Sans Nova"/>
              </a:rPr>
              <a:t>- Backus &amp; </a:t>
            </a:r>
            <a:r>
              <a:rPr lang="es-PE" sz="2000" dirty="0" err="1">
                <a:latin typeface="Gill Sans Nova"/>
              </a:rPr>
              <a:t>Jhonston</a:t>
            </a:r>
            <a:endParaRPr lang="es-PE" sz="2000" dirty="0">
              <a:latin typeface="Gill Sans Nova"/>
            </a:endParaRPr>
          </a:p>
          <a:p>
            <a:pPr algn="just">
              <a:lnSpc>
                <a:spcPct val="90000"/>
              </a:lnSpc>
              <a:spcBef>
                <a:spcPts val="1000"/>
              </a:spcBef>
              <a:defRPr/>
            </a:pPr>
            <a:r>
              <a:rPr lang="es-PE" sz="2000" dirty="0">
                <a:latin typeface="Gill Sans Nova"/>
              </a:rPr>
              <a:t>- ABI </a:t>
            </a:r>
          </a:p>
        </p:txBody>
      </p:sp>
      <p:pic>
        <p:nvPicPr>
          <p:cNvPr id="10" name="Picture 2" descr="Bandera del Perú - Wikipedia, la ...">
            <a:extLst>
              <a:ext uri="{FF2B5EF4-FFF2-40B4-BE49-F238E27FC236}">
                <a16:creationId xmlns:a16="http://schemas.microsoft.com/office/drawing/2014/main" id="{CD7EECFF-9D10-7B5B-D579-D5F8A67D8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827" y="5316698"/>
            <a:ext cx="858099" cy="5720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andera de Colombia - Wikipedia, la ...">
            <a:extLst>
              <a:ext uri="{FF2B5EF4-FFF2-40B4-BE49-F238E27FC236}">
                <a16:creationId xmlns:a16="http://schemas.microsoft.com/office/drawing/2014/main" id="{2047213F-238F-D880-B63A-B6FF872D1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087" y="5332426"/>
            <a:ext cx="853831" cy="572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andera de Bolivia - Wikipedia, la ...">
            <a:extLst>
              <a:ext uri="{FF2B5EF4-FFF2-40B4-BE49-F238E27FC236}">
                <a16:creationId xmlns:a16="http://schemas.microsoft.com/office/drawing/2014/main" id="{F1BC4A24-9F9F-95A2-8938-167986C54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180" y="5332426"/>
            <a:ext cx="841092" cy="5720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andera de Uruguay - Wikipedia, la ...">
            <a:extLst>
              <a:ext uri="{FF2B5EF4-FFF2-40B4-BE49-F238E27FC236}">
                <a16:creationId xmlns:a16="http://schemas.microsoft.com/office/drawing/2014/main" id="{FC81FE0D-9F8C-BD49-C1C0-F88186874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1533" y="5307856"/>
            <a:ext cx="896585" cy="5966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Bandera de Puerto Rico - Wikipedia, la ...">
            <a:extLst>
              <a:ext uri="{FF2B5EF4-FFF2-40B4-BE49-F238E27FC236}">
                <a16:creationId xmlns:a16="http://schemas.microsoft.com/office/drawing/2014/main" id="{A9248367-AB86-500D-3187-2D8F4B6336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7626" y="5307855"/>
            <a:ext cx="896585" cy="5977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andera del Ecuador - Wikipedia, la ...">
            <a:extLst>
              <a:ext uri="{FF2B5EF4-FFF2-40B4-BE49-F238E27FC236}">
                <a16:creationId xmlns:a16="http://schemas.microsoft.com/office/drawing/2014/main" id="{A263C406-2475-E17E-F8FD-B751FBA510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7354" y="5332426"/>
            <a:ext cx="907577" cy="605051"/>
          </a:xfrm>
          <a:prstGeom prst="rect">
            <a:avLst/>
          </a:prstGeom>
          <a:noFill/>
          <a:extLst>
            <a:ext uri="{909E8E84-426E-40DD-AFC4-6F175D3DCCD1}">
              <a14:hiddenFill xmlns:a14="http://schemas.microsoft.com/office/drawing/2010/main">
                <a:solidFill>
                  <a:srgbClr val="FFFFFF"/>
                </a:solidFill>
              </a14:hiddenFill>
            </a:ext>
          </a:extLst>
        </p:spPr>
      </p:pic>
      <p:cxnSp>
        <p:nvCxnSpPr>
          <p:cNvPr id="2" name="Conector recto 1">
            <a:extLst>
              <a:ext uri="{FF2B5EF4-FFF2-40B4-BE49-F238E27FC236}">
                <a16:creationId xmlns:a16="http://schemas.microsoft.com/office/drawing/2014/main" id="{D4A3BB98-D071-C938-C23E-744BA702917F}"/>
              </a:ext>
            </a:extLst>
          </p:cNvPr>
          <p:cNvCxnSpPr>
            <a:cxnSpLocks/>
          </p:cNvCxnSpPr>
          <p:nvPr/>
        </p:nvCxnSpPr>
        <p:spPr>
          <a:xfrm>
            <a:off x="761389" y="768446"/>
            <a:ext cx="42404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34F9476E-D1F1-5DEE-D2E0-B8020C154DD4}"/>
              </a:ext>
            </a:extLst>
          </p:cNvPr>
          <p:cNvPicPr>
            <a:picLocks noChangeAspect="1"/>
          </p:cNvPicPr>
          <p:nvPr/>
        </p:nvPicPr>
        <p:blipFill>
          <a:blip r:embed="rId8"/>
          <a:stretch>
            <a:fillRect/>
          </a:stretch>
        </p:blipFill>
        <p:spPr>
          <a:xfrm>
            <a:off x="11094965" y="6343728"/>
            <a:ext cx="1097035" cy="486696"/>
          </a:xfrm>
          <a:prstGeom prst="rect">
            <a:avLst/>
          </a:prstGeom>
        </p:spPr>
      </p:pic>
      <p:pic>
        <p:nvPicPr>
          <p:cNvPr id="16" name="Imagen 15">
            <a:extLst>
              <a:ext uri="{FF2B5EF4-FFF2-40B4-BE49-F238E27FC236}">
                <a16:creationId xmlns:a16="http://schemas.microsoft.com/office/drawing/2014/main" id="{74DE1CC0-DD30-39F4-D135-0B76F707B1D4}"/>
              </a:ext>
            </a:extLst>
          </p:cNvPr>
          <p:cNvPicPr>
            <a:picLocks noChangeAspect="1"/>
          </p:cNvPicPr>
          <p:nvPr/>
        </p:nvPicPr>
        <p:blipFill>
          <a:blip r:embed="rId9"/>
          <a:stretch>
            <a:fillRect/>
          </a:stretch>
        </p:blipFill>
        <p:spPr>
          <a:xfrm>
            <a:off x="4817062" y="5329542"/>
            <a:ext cx="858099" cy="571619"/>
          </a:xfrm>
          <a:prstGeom prst="rect">
            <a:avLst/>
          </a:prstGeom>
        </p:spPr>
      </p:pic>
    </p:spTree>
    <p:extLst>
      <p:ext uri="{BB962C8B-B14F-4D97-AF65-F5344CB8AC3E}">
        <p14:creationId xmlns:p14="http://schemas.microsoft.com/office/powerpoint/2010/main" val="265695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3D4E63"/>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C16A857-FA42-436C-749B-83BCF80FA367}"/>
              </a:ext>
            </a:extLst>
          </p:cNvPr>
          <p:cNvSpPr/>
          <p:nvPr/>
        </p:nvSpPr>
        <p:spPr>
          <a:xfrm>
            <a:off x="0" y="6343728"/>
            <a:ext cx="12192000" cy="5142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8" name="CuadroTexto 7">
            <a:extLst>
              <a:ext uri="{FF2B5EF4-FFF2-40B4-BE49-F238E27FC236}">
                <a16:creationId xmlns:a16="http://schemas.microsoft.com/office/drawing/2014/main" id="{BE34FDD6-C61E-A6F8-1247-E196A66D0486}"/>
              </a:ext>
            </a:extLst>
          </p:cNvPr>
          <p:cNvSpPr txBox="1"/>
          <p:nvPr/>
        </p:nvSpPr>
        <p:spPr>
          <a:xfrm>
            <a:off x="488206" y="-139910"/>
            <a:ext cx="560779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4400" b="0" i="0" u="none" strike="noStrike" kern="1200" cap="none" spc="0" normalizeH="0" baseline="0" noProof="0" dirty="0">
                <a:ln>
                  <a:noFill/>
                </a:ln>
                <a:effectLst/>
                <a:uLnTx/>
                <a:uFillTx/>
                <a:latin typeface="Bookman Old Style" panose="02050604050505020204" pitchFamily="18" charset="0"/>
                <a:ea typeface="+mn-ea"/>
                <a:cs typeface="+mn-cs"/>
              </a:rPr>
              <a:t>Qué hacemos</a:t>
            </a:r>
          </a:p>
        </p:txBody>
      </p:sp>
      <p:sp>
        <p:nvSpPr>
          <p:cNvPr id="2" name="Marcador de texto 3">
            <a:extLst>
              <a:ext uri="{FF2B5EF4-FFF2-40B4-BE49-F238E27FC236}">
                <a16:creationId xmlns:a16="http://schemas.microsoft.com/office/drawing/2014/main" id="{12002E88-7078-284E-DC57-26DA18C540CB}"/>
              </a:ext>
            </a:extLst>
          </p:cNvPr>
          <p:cNvSpPr>
            <a:spLocks noGrp="1"/>
          </p:cNvSpPr>
          <p:nvPr>
            <p:ph type="body" sz="half" idx="2"/>
          </p:nvPr>
        </p:nvSpPr>
        <p:spPr>
          <a:xfrm>
            <a:off x="350452" y="41429"/>
            <a:ext cx="11353342" cy="5419195"/>
          </a:xfrm>
        </p:spPr>
        <p:txBody>
          <a:bodyPr vert="horz" lIns="91440" tIns="45720" rIns="91440" bIns="45720" rtlCol="0">
            <a:noAutofit/>
          </a:bodyPr>
          <a:lstStyle/>
          <a:p>
            <a:pPr algn="just"/>
            <a:endParaRPr lang="es-PE" sz="2000" dirty="0"/>
          </a:p>
          <a:p>
            <a:pPr algn="just"/>
            <a:endParaRPr lang="es-PE" sz="2000" dirty="0"/>
          </a:p>
          <a:p>
            <a:pPr algn="just"/>
            <a:r>
              <a:rPr lang="es-PE" sz="2000" dirty="0"/>
              <a:t>Consultoría empresarial u operativa para la </a:t>
            </a:r>
            <a:r>
              <a:rPr lang="es-PE" sz="2000" b="1" dirty="0"/>
              <a:t>reducción de costos </a:t>
            </a:r>
            <a:r>
              <a:rPr lang="es-PE" sz="2000" dirty="0"/>
              <a:t>de transformación, desarrollo de proyectos, diseño de plantas industriales, programas de mejora continua, en general buscamos mejorar la productividad y el EBITDA de la compañía, para ello tenemos la siguiente </a:t>
            </a:r>
            <a:r>
              <a:rPr lang="es-PE" sz="2000" dirty="0" err="1"/>
              <a:t>propuest</a:t>
            </a:r>
            <a:r>
              <a:rPr lang="es-PE" sz="2000" dirty="0"/>
              <a:t> de valor:</a:t>
            </a:r>
          </a:p>
          <a:p>
            <a:pPr marL="342900" indent="-342900" algn="just">
              <a:buFont typeface="Arial" panose="020B0604020202020204" pitchFamily="34" charset="0"/>
              <a:buChar char="•"/>
            </a:pPr>
            <a:r>
              <a:rPr lang="es-PE" sz="2000" dirty="0"/>
              <a:t>Consultoria para planeamiento estratégico</a:t>
            </a:r>
          </a:p>
          <a:p>
            <a:pPr marL="342900" indent="-342900" algn="just">
              <a:buFont typeface="Arial" panose="020B0604020202020204" pitchFamily="34" charset="0"/>
              <a:buChar char="•"/>
            </a:pPr>
            <a:r>
              <a:rPr lang="es-PE" sz="2000" dirty="0"/>
              <a:t>Asesoría en reformulación y desarrollo de nuevos productos</a:t>
            </a:r>
          </a:p>
          <a:p>
            <a:pPr marL="342900" indent="-342900" algn="just">
              <a:buFont typeface="Arial" panose="020B0604020202020204" pitchFamily="34" charset="0"/>
              <a:buChar char="•"/>
            </a:pPr>
            <a:r>
              <a:rPr lang="es-PE" sz="2000" dirty="0"/>
              <a:t>Auditorias, capacitación y mejoramiento de la gestión de mantenimiento</a:t>
            </a:r>
          </a:p>
          <a:p>
            <a:pPr marL="342900" indent="-342900" algn="just">
              <a:buFont typeface="Arial" panose="020B0604020202020204" pitchFamily="34" charset="0"/>
              <a:buChar char="•"/>
            </a:pPr>
            <a:r>
              <a:rPr lang="es-PE" sz="2000" dirty="0"/>
              <a:t>Implementación de sistemas de mejora continua en operaciones y en mantenimiento, (círculos de calidad, herramientas de calidad, TPM, 5S, ATO, SMED) Capacitación en herramientas de calidad.</a:t>
            </a:r>
          </a:p>
          <a:p>
            <a:pPr marL="342900" indent="-342900" algn="just">
              <a:buFont typeface="Arial" panose="020B0604020202020204" pitchFamily="34" charset="0"/>
              <a:buChar char="•"/>
            </a:pPr>
            <a:r>
              <a:rPr lang="es-PE" sz="2000" dirty="0"/>
              <a:t>Capacitación a ingenieros, técnicos y operadores en procesos asépticos UHT</a:t>
            </a:r>
          </a:p>
          <a:p>
            <a:pPr marL="342900" indent="-342900" algn="just">
              <a:buFont typeface="Arial" panose="020B0604020202020204" pitchFamily="34" charset="0"/>
              <a:buChar char="•"/>
            </a:pPr>
            <a:r>
              <a:rPr lang="es-PE" sz="2000" dirty="0"/>
              <a:t>Reducción de Head Count, Análisis de horas-hombre para la reducción de planilla.</a:t>
            </a:r>
          </a:p>
          <a:p>
            <a:pPr marL="342900" indent="-342900" algn="just">
              <a:buFont typeface="Arial" panose="020B0604020202020204" pitchFamily="34" charset="0"/>
              <a:buChar char="•"/>
            </a:pPr>
            <a:r>
              <a:rPr lang="es-PE" sz="2000" dirty="0"/>
              <a:t>Proyectos específicos de mejora de eficiencia de líneas de producción actuando sobre la reducción de las paradas no programadas que afectan la eficiencia global de los equipos. Mejorando el balance de masa.</a:t>
            </a:r>
          </a:p>
          <a:p>
            <a:pPr marL="342900" indent="-342900" algn="just">
              <a:buFont typeface="Arial" panose="020B0604020202020204" pitchFamily="34" charset="0"/>
              <a:buChar char="•"/>
            </a:pPr>
            <a:r>
              <a:rPr lang="es-PE" sz="2000" dirty="0"/>
              <a:t>Proyectos de diseño de nuevas lineas y plantas de producción</a:t>
            </a:r>
          </a:p>
          <a:p>
            <a:pPr marL="342900" indent="-342900" algn="just">
              <a:buFont typeface="Arial" panose="020B0604020202020204" pitchFamily="34" charset="0"/>
              <a:buChar char="•"/>
            </a:pPr>
            <a:r>
              <a:rPr lang="es-PE" sz="2000" dirty="0"/>
              <a:t>Asesoría y diseño de plantas para la industria láctea o </a:t>
            </a:r>
            <a:r>
              <a:rPr lang="es-PE" sz="2000"/>
              <a:t>de bebidas.</a:t>
            </a:r>
            <a:endParaRPr lang="es-PE" sz="2000" dirty="0"/>
          </a:p>
        </p:txBody>
      </p:sp>
      <p:cxnSp>
        <p:nvCxnSpPr>
          <p:cNvPr id="3" name="Conector recto 2">
            <a:extLst>
              <a:ext uri="{FF2B5EF4-FFF2-40B4-BE49-F238E27FC236}">
                <a16:creationId xmlns:a16="http://schemas.microsoft.com/office/drawing/2014/main" id="{F929CB2A-4355-141F-DF07-6695FD33AC30}"/>
              </a:ext>
            </a:extLst>
          </p:cNvPr>
          <p:cNvCxnSpPr>
            <a:cxnSpLocks/>
          </p:cNvCxnSpPr>
          <p:nvPr/>
        </p:nvCxnSpPr>
        <p:spPr>
          <a:xfrm>
            <a:off x="699189" y="629531"/>
            <a:ext cx="38887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76AFB195-EDA4-246B-5467-3704F5F70958}"/>
              </a:ext>
            </a:extLst>
          </p:cNvPr>
          <p:cNvPicPr>
            <a:picLocks noChangeAspect="1"/>
          </p:cNvPicPr>
          <p:nvPr/>
        </p:nvPicPr>
        <p:blipFill>
          <a:blip r:embed="rId2"/>
          <a:stretch>
            <a:fillRect/>
          </a:stretch>
        </p:blipFill>
        <p:spPr>
          <a:xfrm>
            <a:off x="10947206" y="6343728"/>
            <a:ext cx="1244794" cy="472843"/>
          </a:xfrm>
          <a:prstGeom prst="rect">
            <a:avLst/>
          </a:prstGeom>
        </p:spPr>
      </p:pic>
    </p:spTree>
    <p:extLst>
      <p:ext uri="{BB962C8B-B14F-4D97-AF65-F5344CB8AC3E}">
        <p14:creationId xmlns:p14="http://schemas.microsoft.com/office/powerpoint/2010/main" val="294663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4E63"/>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C78B15A-4A77-709E-EFB8-3EC3E927FA59}"/>
              </a:ext>
            </a:extLst>
          </p:cNvPr>
          <p:cNvSpPr txBox="1"/>
          <p:nvPr/>
        </p:nvSpPr>
        <p:spPr>
          <a:xfrm>
            <a:off x="108155" y="4778478"/>
            <a:ext cx="11749548" cy="1569660"/>
          </a:xfrm>
          <a:prstGeom prst="rect">
            <a:avLst/>
          </a:prstGeom>
          <a:noFill/>
        </p:spPr>
        <p:txBody>
          <a:bodyPr wrap="square">
            <a:spAutoFit/>
          </a:bodyPr>
          <a:lstStyle/>
          <a:p>
            <a:pPr algn="just"/>
            <a:r>
              <a:rPr lang="es-PE" sz="3200" i="1" dirty="0"/>
              <a:t>Tenemos un equipo de expertos que nos permite  acompañarlos en los proyectos de mejora continua,  de nuevos negocios desde el desarrollo del proyecto hasta la puesta del producto en el mercado!</a:t>
            </a:r>
          </a:p>
        </p:txBody>
      </p:sp>
      <p:pic>
        <p:nvPicPr>
          <p:cNvPr id="2" name="Imagen 1">
            <a:extLst>
              <a:ext uri="{FF2B5EF4-FFF2-40B4-BE49-F238E27FC236}">
                <a16:creationId xmlns:a16="http://schemas.microsoft.com/office/drawing/2014/main" id="{161FE6BD-430B-0834-6A88-E42F1098A381}"/>
              </a:ext>
            </a:extLst>
          </p:cNvPr>
          <p:cNvPicPr>
            <a:picLocks noChangeAspect="1"/>
          </p:cNvPicPr>
          <p:nvPr/>
        </p:nvPicPr>
        <p:blipFill>
          <a:blip r:embed="rId3"/>
          <a:stretch>
            <a:fillRect/>
          </a:stretch>
        </p:blipFill>
        <p:spPr>
          <a:xfrm>
            <a:off x="11205702" y="6348138"/>
            <a:ext cx="986298" cy="508276"/>
          </a:xfrm>
          <a:prstGeom prst="rect">
            <a:avLst/>
          </a:prstGeom>
        </p:spPr>
      </p:pic>
      <p:graphicFrame>
        <p:nvGraphicFramePr>
          <p:cNvPr id="17" name="Marcador de texto 3">
            <a:extLst>
              <a:ext uri="{FF2B5EF4-FFF2-40B4-BE49-F238E27FC236}">
                <a16:creationId xmlns:a16="http://schemas.microsoft.com/office/drawing/2014/main" id="{EDB966D2-5D2B-9D95-15A0-FF57A9CBAADA}"/>
              </a:ext>
            </a:extLst>
          </p:cNvPr>
          <p:cNvGraphicFramePr/>
          <p:nvPr>
            <p:extLst>
              <p:ext uri="{D42A27DB-BD31-4B8C-83A1-F6EECF244321}">
                <p14:modId xmlns:p14="http://schemas.microsoft.com/office/powerpoint/2010/main" val="3882194367"/>
              </p:ext>
            </p:extLst>
          </p:nvPr>
        </p:nvGraphicFramePr>
        <p:xfrm>
          <a:off x="530942" y="509862"/>
          <a:ext cx="9925858" cy="3715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64048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F5064"/>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C16A857-FA42-436C-749B-83BCF80FA367}"/>
              </a:ext>
            </a:extLst>
          </p:cNvPr>
          <p:cNvSpPr/>
          <p:nvPr/>
        </p:nvSpPr>
        <p:spPr>
          <a:xfrm>
            <a:off x="0" y="6343728"/>
            <a:ext cx="12192000" cy="5142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8" name="CuadroTexto 7">
            <a:extLst>
              <a:ext uri="{FF2B5EF4-FFF2-40B4-BE49-F238E27FC236}">
                <a16:creationId xmlns:a16="http://schemas.microsoft.com/office/drawing/2014/main" id="{BE34FDD6-C61E-A6F8-1247-E196A66D0486}"/>
              </a:ext>
            </a:extLst>
          </p:cNvPr>
          <p:cNvSpPr txBox="1"/>
          <p:nvPr/>
        </p:nvSpPr>
        <p:spPr>
          <a:xfrm>
            <a:off x="399108" y="184067"/>
            <a:ext cx="103345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4400" b="0" i="0" u="none" strike="noStrike" kern="1200" cap="none" spc="0" normalizeH="0" baseline="0" noProof="0" dirty="0">
                <a:ln>
                  <a:noFill/>
                </a:ln>
                <a:effectLst/>
                <a:uLnTx/>
                <a:uFillTx/>
                <a:latin typeface="Bookman Old Style" panose="02050604050505020204" pitchFamily="18" charset="0"/>
                <a:ea typeface="+mn-ea"/>
                <a:cs typeface="+mn-cs"/>
              </a:rPr>
              <a:t> NUESTRA PROPUESTA DE VALOR</a:t>
            </a:r>
          </a:p>
        </p:txBody>
      </p:sp>
      <p:sp>
        <p:nvSpPr>
          <p:cNvPr id="2" name="Marcador de texto 3">
            <a:extLst>
              <a:ext uri="{FF2B5EF4-FFF2-40B4-BE49-F238E27FC236}">
                <a16:creationId xmlns:a16="http://schemas.microsoft.com/office/drawing/2014/main" id="{12002E88-7078-284E-DC57-26DA18C540CB}"/>
              </a:ext>
            </a:extLst>
          </p:cNvPr>
          <p:cNvSpPr>
            <a:spLocks noGrp="1"/>
          </p:cNvSpPr>
          <p:nvPr>
            <p:ph type="body" sz="half" idx="2"/>
          </p:nvPr>
        </p:nvSpPr>
        <p:spPr>
          <a:xfrm>
            <a:off x="610125" y="1325308"/>
            <a:ext cx="11222606" cy="4674756"/>
          </a:xfrm>
        </p:spPr>
        <p:txBody>
          <a:bodyPr vert="horz" lIns="91440" tIns="45720" rIns="91440" bIns="45720" rtlCol="0">
            <a:noAutofit/>
          </a:bodyPr>
          <a:lstStyle/>
          <a:p>
            <a:pPr marL="457200" indent="-457200" algn="just">
              <a:buAutoNum type="arabicPeriod"/>
            </a:pPr>
            <a:r>
              <a:rPr lang="es-PE" sz="2000" dirty="0"/>
              <a:t>Especialización, experiencia y conocimiento experto en empresas nacionales e internacionales</a:t>
            </a:r>
          </a:p>
          <a:p>
            <a:pPr marL="457200" indent="-457200" algn="just">
              <a:buAutoNum type="arabicPeriod"/>
            </a:pPr>
            <a:r>
              <a:rPr lang="es-PE" sz="2000" dirty="0"/>
              <a:t>Perspectiva externa con visión objetiva y fresca del negocio. </a:t>
            </a:r>
          </a:p>
          <a:p>
            <a:pPr marL="457200" indent="-457200" algn="just">
              <a:buAutoNum type="arabicPeriod"/>
            </a:pPr>
            <a:r>
              <a:rPr lang="es-PE" sz="2000" dirty="0"/>
              <a:t>Ahorro en costos y mejoras operativas.</a:t>
            </a:r>
          </a:p>
          <a:p>
            <a:pPr marL="457200" indent="-457200" algn="just">
              <a:buAutoNum type="arabicPeriod"/>
            </a:pPr>
            <a:r>
              <a:rPr lang="es-PE" sz="2000" dirty="0"/>
              <a:t>Acceso a metodologías y herramientas probadas que aceleran la resolución de problemas y la implementación de estrategias. </a:t>
            </a:r>
          </a:p>
          <a:p>
            <a:pPr marL="457200" indent="-457200" algn="just">
              <a:buAutoNum type="arabicPeriod"/>
            </a:pPr>
            <a:r>
              <a:rPr lang="es-PE" sz="2000" dirty="0"/>
              <a:t>Aumento de la utilidad</a:t>
            </a:r>
          </a:p>
          <a:p>
            <a:pPr marL="457200" indent="-457200" algn="just">
              <a:buAutoNum type="arabicPeriod"/>
            </a:pPr>
            <a:r>
              <a:rPr lang="es-PE" sz="2000" dirty="0"/>
              <a:t>Aseguramiento de Calidad</a:t>
            </a:r>
          </a:p>
          <a:p>
            <a:pPr marL="457200" indent="-457200" algn="just">
              <a:buAutoNum type="arabicPeriod"/>
            </a:pPr>
            <a:r>
              <a:rPr lang="es-PE" sz="2000" dirty="0"/>
              <a:t>Mayor enfoque en el core del negocio</a:t>
            </a:r>
          </a:p>
        </p:txBody>
      </p:sp>
      <p:pic>
        <p:nvPicPr>
          <p:cNvPr id="8202" name="Picture 10" descr="Quando contratar uma consultoria empresarial? Conheça 4 momentos  importantes para ter esse serviço no seu negócio - EXP Consultoria">
            <a:extLst>
              <a:ext uri="{FF2B5EF4-FFF2-40B4-BE49-F238E27FC236}">
                <a16:creationId xmlns:a16="http://schemas.microsoft.com/office/drawing/2014/main" id="{451CD266-381C-998D-828D-2201F9A12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289" y="3429000"/>
            <a:ext cx="3701228" cy="246748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0F34E853-584B-EBDD-E335-2A502171091C}"/>
              </a:ext>
            </a:extLst>
          </p:cNvPr>
          <p:cNvCxnSpPr>
            <a:cxnSpLocks/>
          </p:cNvCxnSpPr>
          <p:nvPr/>
        </p:nvCxnSpPr>
        <p:spPr>
          <a:xfrm>
            <a:off x="753618" y="963643"/>
            <a:ext cx="94876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37806C9F-1B49-F98B-F764-77DC1790259D}"/>
              </a:ext>
            </a:extLst>
          </p:cNvPr>
          <p:cNvPicPr>
            <a:picLocks noChangeAspect="1"/>
          </p:cNvPicPr>
          <p:nvPr/>
        </p:nvPicPr>
        <p:blipFill>
          <a:blip r:embed="rId3"/>
          <a:stretch>
            <a:fillRect/>
          </a:stretch>
        </p:blipFill>
        <p:spPr>
          <a:xfrm>
            <a:off x="10998843" y="5742812"/>
            <a:ext cx="1166064" cy="600916"/>
          </a:xfrm>
          <a:prstGeom prst="rect">
            <a:avLst/>
          </a:prstGeom>
        </p:spPr>
      </p:pic>
    </p:spTree>
    <p:extLst>
      <p:ext uri="{BB962C8B-B14F-4D97-AF65-F5344CB8AC3E}">
        <p14:creationId xmlns:p14="http://schemas.microsoft.com/office/powerpoint/2010/main" val="127811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6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65" name="Group 6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66" name="Oval 6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7" name="Freeform: Shape 6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68" name="Freeform: Shape 6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69" name="Freeform: Shape 6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7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7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74"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76"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78" name="Graphic 9">
            <a:extLst>
              <a:ext uri="{FF2B5EF4-FFF2-40B4-BE49-F238E27FC236}">
                <a16:creationId xmlns:a16="http://schemas.microsoft.com/office/drawing/2014/main" id="{1B8F0E52-7B96-44E2-BC48-F2D2BAC46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112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80"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ítulo 1">
            <a:extLst>
              <a:ext uri="{FF2B5EF4-FFF2-40B4-BE49-F238E27FC236}">
                <a16:creationId xmlns:a16="http://schemas.microsoft.com/office/drawing/2014/main" id="{8DD461AD-92F0-93ED-4BEF-FDB67F637169}"/>
              </a:ext>
            </a:extLst>
          </p:cNvPr>
          <p:cNvSpPr>
            <a:spLocks noGrp="1"/>
          </p:cNvSpPr>
          <p:nvPr>
            <p:ph type="title"/>
          </p:nvPr>
        </p:nvSpPr>
        <p:spPr>
          <a:xfrm>
            <a:off x="457199" y="676656"/>
            <a:ext cx="4597559" cy="3063240"/>
          </a:xfrm>
        </p:spPr>
        <p:txBody>
          <a:bodyPr vert="horz" lIns="91440" tIns="45720" rIns="91440" bIns="45720" rtlCol="0" anchor="b">
            <a:normAutofit/>
          </a:bodyPr>
          <a:lstStyle/>
          <a:p>
            <a:r>
              <a:rPr lang="en-US" sz="5000" dirty="0"/>
              <a:t>Nuestro </a:t>
            </a:r>
            <a:r>
              <a:rPr lang="en-US" sz="5000" dirty="0" err="1"/>
              <a:t>equipo</a:t>
            </a:r>
            <a:r>
              <a:rPr lang="en-US" sz="5000" dirty="0"/>
              <a:t> de </a:t>
            </a:r>
            <a:r>
              <a:rPr lang="en-US" sz="5000" dirty="0" err="1"/>
              <a:t>consultores</a:t>
            </a:r>
            <a:r>
              <a:rPr lang="en-US" sz="5000" dirty="0"/>
              <a:t> Senior </a:t>
            </a:r>
            <a:r>
              <a:rPr lang="en-US" sz="5000" dirty="0" err="1"/>
              <a:t>Asociados</a:t>
            </a:r>
            <a:r>
              <a:rPr lang="en-US" sz="5000" dirty="0"/>
              <a:t>  </a:t>
            </a:r>
          </a:p>
        </p:txBody>
      </p:sp>
      <p:pic>
        <p:nvPicPr>
          <p:cNvPr id="4" name="Imagen 3">
            <a:extLst>
              <a:ext uri="{FF2B5EF4-FFF2-40B4-BE49-F238E27FC236}">
                <a16:creationId xmlns:a16="http://schemas.microsoft.com/office/drawing/2014/main" id="{DB2A941B-34EC-F6B1-7FFE-EDFFBC61E760}"/>
              </a:ext>
            </a:extLst>
          </p:cNvPr>
          <p:cNvPicPr>
            <a:picLocks noChangeAspect="1"/>
          </p:cNvPicPr>
          <p:nvPr/>
        </p:nvPicPr>
        <p:blipFill>
          <a:blip r:embed="rId3"/>
          <a:srcRect l="1429" r="1" b="1"/>
          <a:stretch/>
        </p:blipFill>
        <p:spPr>
          <a:xfrm>
            <a:off x="6602448" y="2349112"/>
            <a:ext cx="4634341" cy="2421285"/>
          </a:xfrm>
          <a:prstGeom prst="rect">
            <a:avLst/>
          </a:prstGeom>
        </p:spPr>
      </p:pic>
    </p:spTree>
    <p:extLst>
      <p:ext uri="{BB962C8B-B14F-4D97-AF65-F5344CB8AC3E}">
        <p14:creationId xmlns:p14="http://schemas.microsoft.com/office/powerpoint/2010/main" val="36502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3F5064"/>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C16A857-FA42-436C-749B-83BCF80FA367}"/>
              </a:ext>
            </a:extLst>
          </p:cNvPr>
          <p:cNvSpPr/>
          <p:nvPr/>
        </p:nvSpPr>
        <p:spPr>
          <a:xfrm>
            <a:off x="0" y="6343728"/>
            <a:ext cx="12192000" cy="5142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22" name="TextBox 16">
            <a:extLst>
              <a:ext uri="{FF2B5EF4-FFF2-40B4-BE49-F238E27FC236}">
                <a16:creationId xmlns:a16="http://schemas.microsoft.com/office/drawing/2014/main" id="{CEBACD42-4603-2E95-AA27-B6271408592E}"/>
              </a:ext>
            </a:extLst>
          </p:cNvPr>
          <p:cNvSpPr txBox="1"/>
          <p:nvPr/>
        </p:nvSpPr>
        <p:spPr>
          <a:xfrm>
            <a:off x="2193238" y="516314"/>
            <a:ext cx="9220200" cy="954107"/>
          </a:xfrm>
          <a:prstGeom prst="rect">
            <a:avLst/>
          </a:prstGeom>
          <a:noFill/>
        </p:spPr>
        <p:txBody>
          <a:bodyPr wrap="square" rtlCol="0">
            <a:spAutoFit/>
          </a:bodyPr>
          <a:lstStyle/>
          <a:p>
            <a:pPr defTabSz="913851">
              <a:defRPr/>
            </a:pPr>
            <a:r>
              <a:rPr kumimoji="0" lang="pt-BR" sz="2000" b="1" i="0" u="none" strike="noStrike" kern="1200" cap="all" spc="0" normalizeH="0" baseline="0" noProof="0" dirty="0">
                <a:ln>
                  <a:noFill/>
                </a:ln>
                <a:solidFill>
                  <a:srgbClr val="FFFFFF"/>
                </a:solidFill>
                <a:effectLst/>
                <a:uLnTx/>
                <a:uFillTx/>
                <a:latin typeface="Gill Sans Nova"/>
                <a:ea typeface="+mn-ea"/>
                <a:cs typeface="+mn-cs"/>
              </a:rPr>
              <a:t>Alfredo MONTOYA </a:t>
            </a:r>
            <a:r>
              <a:rPr kumimoji="0" lang="pt-BR" sz="2000" b="1" i="0" u="none" strike="noStrike" kern="1200" cap="all" spc="0" normalizeH="0" baseline="0" noProof="0" dirty="0" err="1">
                <a:ln>
                  <a:noFill/>
                </a:ln>
                <a:solidFill>
                  <a:srgbClr val="FFFFFF"/>
                </a:solidFill>
                <a:effectLst/>
                <a:uLnTx/>
                <a:uFillTx/>
                <a:latin typeface="Gill Sans Nova"/>
                <a:ea typeface="+mn-ea"/>
                <a:cs typeface="+mn-cs"/>
              </a:rPr>
              <a:t>Manrique</a:t>
            </a:r>
            <a:r>
              <a:rPr kumimoji="0" lang="pt-BR" sz="2000" b="1" i="0" u="none" strike="noStrike" kern="1200" cap="all" spc="0" normalizeH="0" baseline="0" noProof="0" dirty="0">
                <a:ln>
                  <a:noFill/>
                </a:ln>
                <a:solidFill>
                  <a:srgbClr val="FFFFFF"/>
                </a:solidFill>
                <a:effectLst/>
                <a:uLnTx/>
                <a:uFillTx/>
                <a:latin typeface="Gill Sans Nova"/>
                <a:ea typeface="+mn-ea"/>
                <a:cs typeface="+mn-cs"/>
              </a:rPr>
              <a:t>, </a:t>
            </a:r>
            <a:r>
              <a:rPr kumimoji="0" lang="pt-BR" sz="2000" b="1" i="0" u="none" strike="noStrike" kern="1200" cap="all" spc="0" normalizeH="0" baseline="0" noProof="0" dirty="0" err="1">
                <a:ln>
                  <a:noFill/>
                </a:ln>
                <a:solidFill>
                  <a:srgbClr val="FFFFFF"/>
                </a:solidFill>
                <a:effectLst/>
                <a:uLnTx/>
                <a:uFillTx/>
                <a:latin typeface="Gill Sans Nova"/>
                <a:ea typeface="+mn-ea"/>
                <a:cs typeface="+mn-cs"/>
              </a:rPr>
              <a:t>M.sC</a:t>
            </a:r>
            <a:r>
              <a:rPr lang="pt-BR" sz="2000" b="1" cap="all" dirty="0">
                <a:solidFill>
                  <a:srgbClr val="FFFFFF"/>
                </a:solidFill>
                <a:latin typeface="Gill Sans Nova"/>
              </a:rPr>
              <a:t> - </a:t>
            </a:r>
            <a:r>
              <a:rPr kumimoji="0" lang="pt-BR" sz="2000" b="1" i="0" u="none" strike="noStrike" kern="1200" cap="all" spc="0" normalizeH="0" baseline="0" noProof="0" dirty="0">
                <a:ln>
                  <a:noFill/>
                </a:ln>
                <a:solidFill>
                  <a:srgbClr val="FFFFFF"/>
                </a:solidFill>
                <a:effectLst/>
                <a:uLnTx/>
                <a:uFillTx/>
                <a:latin typeface="Gill Sans Nova"/>
                <a:ea typeface="+mn-ea"/>
                <a:cs typeface="+mn-cs"/>
              </a:rPr>
              <a:t>Consultor Lider. Peru</a:t>
            </a:r>
          </a:p>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i="0" u="none" strike="noStrike" kern="1200" cap="all" spc="0" normalizeH="0" baseline="0" noProof="0" dirty="0">
                <a:ln>
                  <a:noFill/>
                </a:ln>
                <a:solidFill>
                  <a:srgbClr val="FFFFFF"/>
                </a:solidFill>
                <a:effectLst/>
                <a:uLnTx/>
                <a:uFillTx/>
                <a:latin typeface="Gill Sans Nova"/>
                <a:ea typeface="+mn-ea"/>
                <a:cs typeface="+mn-cs"/>
              </a:rPr>
              <a:t>ASESOR de OPERACIONES Y DE CADENA DE VALOR.- INDUSTRIA DE ALIMENTOS, Lácteos </a:t>
            </a:r>
            <a:r>
              <a:rPr kumimoji="0" lang="pt-BR" i="0" u="none" strike="noStrike" kern="1200" cap="all" spc="0" normalizeH="0" baseline="0" noProof="0" dirty="0" err="1">
                <a:ln>
                  <a:noFill/>
                </a:ln>
                <a:solidFill>
                  <a:srgbClr val="FFFFFF"/>
                </a:solidFill>
                <a:effectLst/>
                <a:uLnTx/>
                <a:uFillTx/>
                <a:latin typeface="Gill Sans Nova"/>
                <a:ea typeface="+mn-ea"/>
                <a:cs typeface="+mn-cs"/>
              </a:rPr>
              <a:t>Y</a:t>
            </a:r>
            <a:r>
              <a:rPr kumimoji="0" lang="pt-BR" i="0" u="none" strike="noStrike" kern="1200" cap="all" spc="0" normalizeH="0" baseline="0" noProof="0" dirty="0">
                <a:ln>
                  <a:noFill/>
                </a:ln>
                <a:solidFill>
                  <a:srgbClr val="FFFFFF"/>
                </a:solidFill>
                <a:effectLst/>
                <a:uLnTx/>
                <a:uFillTx/>
                <a:latin typeface="Gill Sans Nova"/>
                <a:ea typeface="+mn-ea"/>
                <a:cs typeface="+mn-cs"/>
              </a:rPr>
              <a:t> BEBIDAS</a:t>
            </a:r>
          </a:p>
        </p:txBody>
      </p:sp>
      <p:grpSp>
        <p:nvGrpSpPr>
          <p:cNvPr id="23" name="Group 10">
            <a:extLst>
              <a:ext uri="{FF2B5EF4-FFF2-40B4-BE49-F238E27FC236}">
                <a16:creationId xmlns:a16="http://schemas.microsoft.com/office/drawing/2014/main" id="{458497AB-ABA1-23C8-A667-8E128975D1BC}"/>
              </a:ext>
            </a:extLst>
          </p:cNvPr>
          <p:cNvGrpSpPr/>
          <p:nvPr/>
        </p:nvGrpSpPr>
        <p:grpSpPr>
          <a:xfrm>
            <a:off x="3714900" y="1736238"/>
            <a:ext cx="2155831" cy="331279"/>
            <a:chOff x="3052928" y="1891510"/>
            <a:chExt cx="2280976" cy="301350"/>
          </a:xfrm>
        </p:grpSpPr>
        <p:sp>
          <p:nvSpPr>
            <p:cNvPr id="24" name="TextBox 22">
              <a:extLst>
                <a:ext uri="{FF2B5EF4-FFF2-40B4-BE49-F238E27FC236}">
                  <a16:creationId xmlns:a16="http://schemas.microsoft.com/office/drawing/2014/main" id="{C2968772-0874-1FA3-0DA6-B60EC4DD059D}"/>
                </a:ext>
              </a:extLst>
            </p:cNvPr>
            <p:cNvSpPr txBox="1"/>
            <p:nvPr/>
          </p:nvSpPr>
          <p:spPr>
            <a:xfrm>
              <a:off x="3052928" y="1891510"/>
              <a:ext cx="2280976" cy="279680"/>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Gill Sans Nova"/>
                  <a:ea typeface="+mn-ea"/>
                  <a:cs typeface="+mn-cs"/>
                </a:rPr>
                <a:t>Perfil Profesional</a:t>
              </a:r>
            </a:p>
          </p:txBody>
        </p:sp>
        <p:cxnSp>
          <p:nvCxnSpPr>
            <p:cNvPr id="25" name="Straight Connector 31">
              <a:extLst>
                <a:ext uri="{FF2B5EF4-FFF2-40B4-BE49-F238E27FC236}">
                  <a16:creationId xmlns:a16="http://schemas.microsoft.com/office/drawing/2014/main" id="{038BFDDA-6E60-56E6-A2BF-2A0D86017EA2}"/>
                </a:ext>
              </a:extLst>
            </p:cNvPr>
            <p:cNvCxnSpPr>
              <a:cxnSpLocks/>
            </p:cNvCxnSpPr>
            <p:nvPr/>
          </p:nvCxnSpPr>
          <p:spPr>
            <a:xfrm>
              <a:off x="3138985" y="2192860"/>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3F9BF90-544D-7781-011D-A2C351AAEF1C}"/>
              </a:ext>
            </a:extLst>
          </p:cNvPr>
          <p:cNvSpPr txBox="1"/>
          <p:nvPr/>
        </p:nvSpPr>
        <p:spPr>
          <a:xfrm>
            <a:off x="3689381" y="2174782"/>
            <a:ext cx="8352564" cy="954107"/>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Consultor senior con visión y amplia </a:t>
            </a:r>
            <a:r>
              <a:rPr kumimoji="0" lang="es-ES" sz="1400" b="1" i="0" u="none" strike="noStrike" kern="1200" cap="none" spc="0" normalizeH="0" baseline="0" noProof="0" dirty="0">
                <a:ln>
                  <a:noFill/>
                </a:ln>
                <a:solidFill>
                  <a:srgbClr val="FFFFFF"/>
                </a:solidFill>
                <a:effectLst/>
                <a:uLnTx/>
                <a:uFillTx/>
                <a:latin typeface="Gill Sans Nova"/>
                <a:ea typeface="+mn-ea"/>
                <a:cs typeface="+mn-cs"/>
              </a:rPr>
              <a:t>experiencia internacional </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(Perú, Puerto Rico, Colombia, Ecuador, Bolivia, Argentina y Uruguay), desempeñando roles de liderazgo como CEO, COO y Gerente de Producción y Mantenimiento en diversas compañías B2B y B2C en </a:t>
            </a:r>
            <a:r>
              <a:rPr kumimoji="0" lang="es-ES" sz="1400" b="0" i="0" u="sng" strike="noStrike" kern="1200" cap="none" spc="0" normalizeH="0" baseline="0" noProof="0" dirty="0">
                <a:ln>
                  <a:noFill/>
                </a:ln>
                <a:solidFill>
                  <a:srgbClr val="FFFFFF"/>
                </a:solidFill>
                <a:effectLst/>
                <a:uLnTx/>
                <a:uFillTx/>
                <a:latin typeface="Gill Sans Nova"/>
                <a:ea typeface="+mn-ea"/>
                <a:cs typeface="+mn-cs"/>
              </a:rPr>
              <a:t>sectores clave como </a:t>
            </a:r>
            <a:r>
              <a:rPr kumimoji="0" lang="es-ES" sz="1400" b="1" i="0" u="sng" strike="noStrike" kern="1200" cap="none" spc="0" normalizeH="0" baseline="0" noProof="0" dirty="0">
                <a:ln>
                  <a:noFill/>
                </a:ln>
                <a:solidFill>
                  <a:srgbClr val="FFFFFF"/>
                </a:solidFill>
                <a:effectLst/>
                <a:uLnTx/>
                <a:uFillTx/>
                <a:latin typeface="Gill Sans Nova"/>
                <a:ea typeface="+mn-ea"/>
                <a:cs typeface="+mn-cs"/>
              </a:rPr>
              <a:t>lácteos, bebidas, cerveza y embutidos (fiambres y carnes frías</a:t>
            </a:r>
            <a:r>
              <a:rPr kumimoji="0" lang="es-ES" sz="1400" b="1" i="0" u="none" strike="noStrike" kern="1200" cap="none" spc="0" normalizeH="0" baseline="0" noProof="0" dirty="0">
                <a:ln>
                  <a:noFill/>
                </a:ln>
                <a:solidFill>
                  <a:srgbClr val="FFFFFF"/>
                </a:solidFill>
                <a:effectLst/>
                <a:uLnTx/>
                <a:uFillTx/>
                <a:latin typeface="Gill Sans Nova"/>
                <a:ea typeface="+mn-ea"/>
                <a:cs typeface="+mn-cs"/>
              </a:rPr>
              <a:t>). </a:t>
            </a:r>
            <a:endParaRPr kumimoji="0" lang="en-US" sz="1400" b="0" i="0" u="none" strike="noStrike" kern="1200" cap="none" spc="0" normalizeH="0" baseline="0" noProof="0" dirty="0">
              <a:ln>
                <a:noFill/>
              </a:ln>
              <a:solidFill>
                <a:srgbClr val="FFFFFF"/>
              </a:solidFill>
              <a:effectLst/>
              <a:uLnTx/>
              <a:uFillTx/>
              <a:latin typeface="Gill Sans Nova"/>
              <a:ea typeface="+mn-ea"/>
              <a:cs typeface="+mn-cs"/>
            </a:endParaRPr>
          </a:p>
        </p:txBody>
      </p:sp>
      <p:grpSp>
        <p:nvGrpSpPr>
          <p:cNvPr id="27" name="Group 26">
            <a:extLst>
              <a:ext uri="{FF2B5EF4-FFF2-40B4-BE49-F238E27FC236}">
                <a16:creationId xmlns:a16="http://schemas.microsoft.com/office/drawing/2014/main" id="{5BB6AF0C-1B3F-BB3B-CE03-80078DDCE5BE}"/>
              </a:ext>
            </a:extLst>
          </p:cNvPr>
          <p:cNvGrpSpPr/>
          <p:nvPr/>
        </p:nvGrpSpPr>
        <p:grpSpPr>
          <a:xfrm>
            <a:off x="305253" y="2266656"/>
            <a:ext cx="5448092" cy="307777"/>
            <a:chOff x="3048309" y="4240106"/>
            <a:chExt cx="5451482" cy="307968"/>
          </a:xfrm>
        </p:grpSpPr>
        <p:sp>
          <p:nvSpPr>
            <p:cNvPr id="28" name="TextBox 28">
              <a:extLst>
                <a:ext uri="{FF2B5EF4-FFF2-40B4-BE49-F238E27FC236}">
                  <a16:creationId xmlns:a16="http://schemas.microsoft.com/office/drawing/2014/main" id="{5AE55901-411A-1FB1-EF1F-3D59E98163E7}"/>
                </a:ext>
              </a:extLst>
            </p:cNvPr>
            <p:cNvSpPr txBox="1"/>
            <p:nvPr/>
          </p:nvSpPr>
          <p:spPr>
            <a:xfrm>
              <a:off x="3048309" y="4240106"/>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err="1">
                  <a:ln>
                    <a:noFill/>
                  </a:ln>
                  <a:solidFill>
                    <a:srgbClr val="FFFFFF"/>
                  </a:solidFill>
                  <a:effectLst/>
                  <a:uLnTx/>
                  <a:uFillTx/>
                  <a:latin typeface="Gill Sans Nova"/>
                  <a:ea typeface="+mn-ea"/>
                  <a:cs typeface="+mn-cs"/>
                </a:rPr>
                <a:t>Educación</a:t>
              </a:r>
              <a:endParaRPr kumimoji="0" lang="pt-BR" sz="1400" b="1" i="0" u="none" strike="noStrike" kern="1200" cap="none" spc="0" normalizeH="0" baseline="0" noProof="0" dirty="0">
                <a:ln>
                  <a:noFill/>
                </a:ln>
                <a:solidFill>
                  <a:prstClr val="black"/>
                </a:solidFill>
                <a:effectLst/>
                <a:uLnTx/>
                <a:uFillTx/>
                <a:latin typeface="Gill Sans Nova"/>
                <a:ea typeface="+mn-ea"/>
                <a:cs typeface="+mn-cs"/>
              </a:endParaRPr>
            </a:p>
          </p:txBody>
        </p:sp>
        <p:cxnSp>
          <p:nvCxnSpPr>
            <p:cNvPr id="29" name="Straight Connector 35">
              <a:extLst>
                <a:ext uri="{FF2B5EF4-FFF2-40B4-BE49-F238E27FC236}">
                  <a16:creationId xmlns:a16="http://schemas.microsoft.com/office/drawing/2014/main" id="{002AF513-A854-8C66-EED7-4486CB93172F}"/>
                </a:ext>
              </a:extLst>
            </p:cNvPr>
            <p:cNvCxnSpPr>
              <a:cxnSpLocks/>
            </p:cNvCxnSpPr>
            <p:nvPr/>
          </p:nvCxnSpPr>
          <p:spPr>
            <a:xfrm>
              <a:off x="3151560" y="4511455"/>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0" name="TextBox 41">
            <a:extLst>
              <a:ext uri="{FF2B5EF4-FFF2-40B4-BE49-F238E27FC236}">
                <a16:creationId xmlns:a16="http://schemas.microsoft.com/office/drawing/2014/main" id="{85E1D109-18CA-B406-0771-AAF18B7B8193}"/>
              </a:ext>
            </a:extLst>
          </p:cNvPr>
          <p:cNvSpPr txBox="1"/>
          <p:nvPr/>
        </p:nvSpPr>
        <p:spPr>
          <a:xfrm>
            <a:off x="3209563" y="3812365"/>
            <a:ext cx="8913393" cy="2348592"/>
          </a:xfrm>
          <a:prstGeom prst="rect">
            <a:avLst/>
          </a:prstGeom>
          <a:solidFill>
            <a:srgbClr val="3F5064"/>
          </a:solidFill>
        </p:spPr>
        <p:txBody>
          <a:bodyPr wrap="square" lIns="91440" tIns="45720" rIns="91440" bIns="45720" rtlCol="0" anchor="t">
            <a:spAutoFit/>
          </a:bodyPr>
          <a:lstStyle/>
          <a:p>
            <a:pPr marL="742950" lvl="1" indent="-285750">
              <a:lnSpc>
                <a:spcPct val="120000"/>
              </a:lnSpc>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ASESOR DE OPERACIONES EMPRESA SANTA NATURA( 2024 A LA FECHA)</a:t>
            </a: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CEO de Gloria Uruguay (2019-2024)</a:t>
            </a: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LECHE GLORIA: COO División Internacional de Alimentos, a cargo de 6 países (2018-2024)</a:t>
            </a: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LAIVE S.A.: Gerente de </a:t>
            </a:r>
            <a:r>
              <a:rPr lang="es-ES" sz="1400" dirty="0" err="1">
                <a:solidFill>
                  <a:srgbClr val="FFFFFF"/>
                </a:solidFill>
                <a:latin typeface="Gill Sans Nova"/>
              </a:rPr>
              <a:t>Produccion</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y Proyectos (1999-2018)</a:t>
            </a: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PRODUCTOS RAZETTO Y NESTOROVIC.: Gerente de </a:t>
            </a:r>
            <a:r>
              <a:rPr lang="es-ES" sz="1400" dirty="0" err="1">
                <a:solidFill>
                  <a:srgbClr val="FFFFFF"/>
                </a:solidFill>
                <a:latin typeface="Gill Sans Nova"/>
              </a:rPr>
              <a:t>Produccion</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(1995-1999)</a:t>
            </a: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CORPORACION BACKUS- Planta Trujillo: Gerente de Ingeniería, Mantenimiento y Proyectos (1988-1995)</a:t>
            </a: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QULINARIA PERU SAC: Propietario fábrica de chocolates finos y de aroma, marca “Shattell”</a:t>
            </a:r>
          </a:p>
        </p:txBody>
      </p:sp>
      <p:sp>
        <p:nvSpPr>
          <p:cNvPr id="31" name="TextBox 7">
            <a:extLst>
              <a:ext uri="{FF2B5EF4-FFF2-40B4-BE49-F238E27FC236}">
                <a16:creationId xmlns:a16="http://schemas.microsoft.com/office/drawing/2014/main" id="{9AF79916-B8C8-175D-5B77-782703ED03A3}"/>
              </a:ext>
            </a:extLst>
          </p:cNvPr>
          <p:cNvSpPr txBox="1"/>
          <p:nvPr/>
        </p:nvSpPr>
        <p:spPr>
          <a:xfrm>
            <a:off x="292928" y="2537837"/>
            <a:ext cx="2759761" cy="3767698"/>
          </a:xfrm>
          <a:prstGeom prst="rect">
            <a:avLst/>
          </a:prstGeom>
          <a:noFill/>
        </p:spPr>
        <p:txBody>
          <a:bodyPr wrap="square" lIns="91440" tIns="45720" rIns="91440" bIns="45720" anchor="t">
            <a:spAutoFit/>
          </a:bodyPr>
          <a:lstStyle/>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Master Internacional en Tecnología de Alimentos, Universidad degli studi di Parma, Italia (2012-2014)</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Programa en Alta Dirección en Tecnología de Alimentos, Universidad de Buenos Aires (2012-2014)</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Programa de Alta Dirección (PAD), Universidad de Piura (1992)</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Programa “Expertos en Administración de Plantas Industriales”, Instituto Carl </a:t>
            </a:r>
            <a:r>
              <a:rPr kumimoji="0" lang="es-ES" sz="1050" b="0" i="0" u="none" strike="noStrike" kern="1200" cap="none" spc="0" normalizeH="0" baseline="0" noProof="0" dirty="0" err="1">
                <a:ln>
                  <a:noFill/>
                </a:ln>
                <a:solidFill>
                  <a:srgbClr val="FFFFFF"/>
                </a:solidFill>
                <a:effectLst/>
                <a:uLnTx/>
                <a:uFillTx/>
                <a:latin typeface="Gill Sans Nova"/>
                <a:ea typeface="+mn-ea"/>
                <a:cs typeface="+mn-cs"/>
              </a:rPr>
              <a:t>Duisberg</a:t>
            </a:r>
            <a:r>
              <a:rPr kumimoji="0" lang="es-ES" sz="1050" b="0" i="0" u="none" strike="noStrike" kern="1200" cap="none" spc="0" normalizeH="0" baseline="0" noProof="0" dirty="0">
                <a:ln>
                  <a:noFill/>
                </a:ln>
                <a:solidFill>
                  <a:srgbClr val="FFFFFF"/>
                </a:solidFill>
                <a:effectLst/>
                <a:uLnTx/>
                <a:uFillTx/>
                <a:latin typeface="Gill Sans Nova"/>
                <a:ea typeface="+mn-ea"/>
                <a:cs typeface="+mn-cs"/>
              </a:rPr>
              <a:t> y SNI (1991-1992)</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Técnico Cervecero, Siebel y AMEG</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Segundo Ingeniero Marina Mercante Nacional, Titulo Nro. 8756, 1988</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Escuela de Calificación de Oficiales en la especialidad de Guerra de Superficie,1982-1983</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Bachiller en Ciencias, con mención en ciencias Marítimo Navales, Escuela Naval del Perú (1975-1979)</a:t>
            </a:r>
            <a:endParaRPr kumimoji="0" lang="es-ES" sz="1000" b="0" i="0" u="none" strike="noStrike" kern="1200" cap="none" spc="0" normalizeH="0" baseline="0" noProof="0" dirty="0">
              <a:ln>
                <a:noFill/>
              </a:ln>
              <a:solidFill>
                <a:srgbClr val="FFFFFF"/>
              </a:solidFill>
              <a:effectLst/>
              <a:uLnTx/>
              <a:uFillTx/>
              <a:latin typeface="Gill Sans Nova"/>
              <a:ea typeface="+mn-ea"/>
              <a:cs typeface="+mn-cs"/>
            </a:endParaRPr>
          </a:p>
        </p:txBody>
      </p:sp>
      <p:grpSp>
        <p:nvGrpSpPr>
          <p:cNvPr id="32" name="Group 8">
            <a:extLst>
              <a:ext uri="{FF2B5EF4-FFF2-40B4-BE49-F238E27FC236}">
                <a16:creationId xmlns:a16="http://schemas.microsoft.com/office/drawing/2014/main" id="{F1634EF2-CB8D-7F7C-17E7-D5F1C967363E}"/>
              </a:ext>
            </a:extLst>
          </p:cNvPr>
          <p:cNvGrpSpPr/>
          <p:nvPr/>
        </p:nvGrpSpPr>
        <p:grpSpPr>
          <a:xfrm>
            <a:off x="3689381" y="3389193"/>
            <a:ext cx="5448092" cy="338400"/>
            <a:chOff x="3048310" y="4075560"/>
            <a:chExt cx="5451482" cy="338610"/>
          </a:xfrm>
        </p:grpSpPr>
        <p:sp>
          <p:nvSpPr>
            <p:cNvPr id="33" name="TextBox 9">
              <a:extLst>
                <a:ext uri="{FF2B5EF4-FFF2-40B4-BE49-F238E27FC236}">
                  <a16:creationId xmlns:a16="http://schemas.microsoft.com/office/drawing/2014/main" id="{1BCF6C75-4ECE-A25B-1FE8-0CCD39A67621}"/>
                </a:ext>
              </a:extLst>
            </p:cNvPr>
            <p:cNvSpPr txBox="1"/>
            <p:nvPr/>
          </p:nvSpPr>
          <p:spPr>
            <a:xfrm>
              <a:off x="3048310" y="4075560"/>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Gill Sans Nova"/>
                  <a:ea typeface="+mn-ea"/>
                  <a:cs typeface="+mn-cs"/>
                </a:rPr>
                <a:t>Experiencia Relevante</a:t>
              </a:r>
              <a:endParaRPr kumimoji="0" lang="pt-BR" sz="1400" b="1" i="0" u="none" strike="noStrike" kern="1200" cap="none" spc="0" normalizeH="0" baseline="0" noProof="0" dirty="0">
                <a:ln>
                  <a:noFill/>
                </a:ln>
                <a:solidFill>
                  <a:prstClr val="black"/>
                </a:solidFill>
                <a:effectLst/>
                <a:uLnTx/>
                <a:uFillTx/>
                <a:latin typeface="Gill Sans Nova"/>
                <a:ea typeface="+mn-ea"/>
                <a:cs typeface="+mn-cs"/>
              </a:endParaRPr>
            </a:p>
          </p:txBody>
        </p:sp>
        <p:cxnSp>
          <p:nvCxnSpPr>
            <p:cNvPr id="34" name="Straight Connector 11">
              <a:extLst>
                <a:ext uri="{FF2B5EF4-FFF2-40B4-BE49-F238E27FC236}">
                  <a16:creationId xmlns:a16="http://schemas.microsoft.com/office/drawing/2014/main" id="{B8056E2A-47D0-D61C-30E7-77B5606BD0DF}"/>
                </a:ext>
              </a:extLst>
            </p:cNvPr>
            <p:cNvCxnSpPr>
              <a:cxnSpLocks/>
            </p:cNvCxnSpPr>
            <p:nvPr/>
          </p:nvCxnSpPr>
          <p:spPr>
            <a:xfrm>
              <a:off x="3183916" y="4414170"/>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35" name="Picture Placeholder 6" descr="A person in a suit with his arms crossed&#10;&#10;Description automatically generated">
            <a:extLst>
              <a:ext uri="{FF2B5EF4-FFF2-40B4-BE49-F238E27FC236}">
                <a16:creationId xmlns:a16="http://schemas.microsoft.com/office/drawing/2014/main" id="{B0D3896E-DB80-D995-F4AD-70BEA509AFF8}"/>
              </a:ext>
            </a:extLst>
          </p:cNvPr>
          <p:cNvPicPr>
            <a:picLocks noChangeAspect="1"/>
          </p:cNvPicPr>
          <p:nvPr/>
        </p:nvPicPr>
        <p:blipFill rotWithShape="1">
          <a:blip r:embed="rId2">
            <a:extLst>
              <a:ext uri="{28A0092B-C50C-407E-A947-70E740481C1C}">
                <a14:useLocalDpi xmlns:a14="http://schemas.microsoft.com/office/drawing/2010/main" val="0"/>
              </a:ext>
            </a:extLst>
          </a:blip>
          <a:srcRect t="4217" r="5594" b="7231"/>
          <a:stretch/>
        </p:blipFill>
        <p:spPr>
          <a:xfrm>
            <a:off x="408440" y="186061"/>
            <a:ext cx="1534125" cy="1861501"/>
          </a:xfrm>
          <a:prstGeom prst="rect">
            <a:avLst/>
          </a:prstGeom>
        </p:spPr>
      </p:pic>
      <p:cxnSp>
        <p:nvCxnSpPr>
          <p:cNvPr id="37" name="Conector recto 36">
            <a:extLst>
              <a:ext uri="{FF2B5EF4-FFF2-40B4-BE49-F238E27FC236}">
                <a16:creationId xmlns:a16="http://schemas.microsoft.com/office/drawing/2014/main" id="{0813E9C4-AAA2-572D-E332-F043092113D8}"/>
              </a:ext>
            </a:extLst>
          </p:cNvPr>
          <p:cNvCxnSpPr>
            <a:cxnSpLocks/>
          </p:cNvCxnSpPr>
          <p:nvPr/>
        </p:nvCxnSpPr>
        <p:spPr>
          <a:xfrm>
            <a:off x="3224441" y="2166425"/>
            <a:ext cx="0" cy="4139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8B20EA6-2F5E-32B0-3485-7ADAED269FD9}"/>
              </a:ext>
            </a:extLst>
          </p:cNvPr>
          <p:cNvCxnSpPr>
            <a:cxnSpLocks/>
          </p:cNvCxnSpPr>
          <p:nvPr/>
        </p:nvCxnSpPr>
        <p:spPr>
          <a:xfrm flipV="1">
            <a:off x="-45598" y="2181472"/>
            <a:ext cx="3276247" cy="1013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D072F8A7-28EE-53FF-591D-10D7BAE09966}"/>
              </a:ext>
            </a:extLst>
          </p:cNvPr>
          <p:cNvPicPr>
            <a:picLocks noChangeAspect="1"/>
          </p:cNvPicPr>
          <p:nvPr/>
        </p:nvPicPr>
        <p:blipFill>
          <a:blip r:embed="rId3"/>
          <a:stretch>
            <a:fillRect/>
          </a:stretch>
        </p:blipFill>
        <p:spPr>
          <a:xfrm>
            <a:off x="11225924" y="6341686"/>
            <a:ext cx="1020478" cy="526184"/>
          </a:xfrm>
          <a:prstGeom prst="rect">
            <a:avLst/>
          </a:prstGeom>
        </p:spPr>
      </p:pic>
    </p:spTree>
    <p:extLst>
      <p:ext uri="{BB962C8B-B14F-4D97-AF65-F5344CB8AC3E}">
        <p14:creationId xmlns:p14="http://schemas.microsoft.com/office/powerpoint/2010/main" val="52789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3F5064"/>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C16A857-FA42-436C-749B-83BCF80FA367}"/>
              </a:ext>
            </a:extLst>
          </p:cNvPr>
          <p:cNvSpPr/>
          <p:nvPr/>
        </p:nvSpPr>
        <p:spPr>
          <a:xfrm>
            <a:off x="0" y="6343728"/>
            <a:ext cx="12192000" cy="5142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2" name="TextBox 16">
            <a:extLst>
              <a:ext uri="{FF2B5EF4-FFF2-40B4-BE49-F238E27FC236}">
                <a16:creationId xmlns:a16="http://schemas.microsoft.com/office/drawing/2014/main" id="{5A70155C-4552-67BA-65A1-82CBA7692BDB}"/>
              </a:ext>
            </a:extLst>
          </p:cNvPr>
          <p:cNvSpPr txBox="1"/>
          <p:nvPr/>
        </p:nvSpPr>
        <p:spPr>
          <a:xfrm>
            <a:off x="2193238" y="516314"/>
            <a:ext cx="9220200" cy="1200329"/>
          </a:xfrm>
          <a:prstGeom prst="rect">
            <a:avLst/>
          </a:prstGeom>
          <a:noFill/>
        </p:spPr>
        <p:txBody>
          <a:bodyPr wrap="square" rtlCol="0">
            <a:spAutoFit/>
          </a:bodyPr>
          <a:lstStyle/>
          <a:p>
            <a:pPr defTabSz="913851">
              <a:defRPr/>
            </a:pPr>
            <a:r>
              <a:rPr kumimoji="0" lang="pt-BR" sz="2000" b="1" i="0" u="none" strike="noStrike" kern="1200" cap="all" spc="0" normalizeH="0" baseline="0" noProof="0" dirty="0">
                <a:ln>
                  <a:noFill/>
                </a:ln>
                <a:solidFill>
                  <a:srgbClr val="FFFFFF"/>
                </a:solidFill>
                <a:effectLst/>
                <a:uLnTx/>
                <a:uFillTx/>
                <a:latin typeface="Gill Sans Nova"/>
                <a:ea typeface="+mn-ea"/>
                <a:cs typeface="+mn-cs"/>
              </a:rPr>
              <a:t>JUAN WESTON ZANELLI, Consultor </a:t>
            </a:r>
            <a:r>
              <a:rPr kumimoji="0" lang="pt-BR" sz="2000" b="1" i="0" u="none" strike="noStrike" kern="1200" cap="all" spc="0" normalizeH="0" baseline="0" noProof="0" dirty="0" err="1">
                <a:ln>
                  <a:noFill/>
                </a:ln>
                <a:solidFill>
                  <a:srgbClr val="FFFFFF"/>
                </a:solidFill>
                <a:effectLst/>
                <a:uLnTx/>
                <a:uFillTx/>
                <a:latin typeface="Gill Sans Nova"/>
                <a:ea typeface="+mn-ea"/>
                <a:cs typeface="+mn-cs"/>
              </a:rPr>
              <a:t>Senior</a:t>
            </a:r>
            <a:r>
              <a:rPr lang="pt-BR" sz="2000" b="1" cap="all" dirty="0">
                <a:solidFill>
                  <a:srgbClr val="FFFFFF"/>
                </a:solidFill>
                <a:latin typeface="Gill Sans Nova"/>
              </a:rPr>
              <a:t> </a:t>
            </a:r>
            <a:r>
              <a:rPr kumimoji="0" lang="pt-BR" sz="2000" b="1" i="0" u="none" strike="noStrike" kern="1200" cap="all" spc="0" normalizeH="0" baseline="0" noProof="0" dirty="0">
                <a:ln>
                  <a:noFill/>
                </a:ln>
                <a:solidFill>
                  <a:srgbClr val="FFFFFF"/>
                </a:solidFill>
                <a:effectLst/>
                <a:uLnTx/>
                <a:uFillTx/>
                <a:latin typeface="Gill Sans Nova"/>
                <a:ea typeface="+mn-ea"/>
                <a:cs typeface="+mn-cs"/>
              </a:rPr>
              <a:t>Peru</a:t>
            </a:r>
          </a:p>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i="0" u="none" strike="noStrike" kern="1200" cap="all" spc="0" normalizeH="0" baseline="0" noProof="0" dirty="0">
                <a:ln>
                  <a:noFill/>
                </a:ln>
                <a:solidFill>
                  <a:srgbClr val="FFFFFF"/>
                </a:solidFill>
                <a:effectLst/>
                <a:uLnTx/>
                <a:uFillTx/>
                <a:latin typeface="Gill Sans Nova"/>
                <a:ea typeface="+mn-ea"/>
                <a:cs typeface="+mn-cs"/>
              </a:rPr>
              <a:t>ASESOR de </a:t>
            </a:r>
            <a:r>
              <a:rPr kumimoji="0" lang="pt-BR" i="0" u="none" strike="noStrike" kern="1200" cap="all" spc="0" normalizeH="0" baseline="0" noProof="0" dirty="0" err="1">
                <a:ln>
                  <a:noFill/>
                </a:ln>
                <a:solidFill>
                  <a:srgbClr val="FFFFFF"/>
                </a:solidFill>
                <a:effectLst/>
                <a:uLnTx/>
                <a:uFillTx/>
                <a:latin typeface="Gill Sans Nova"/>
                <a:ea typeface="+mn-ea"/>
                <a:cs typeface="+mn-cs"/>
              </a:rPr>
              <a:t>Operaciones</a:t>
            </a:r>
            <a:r>
              <a:rPr kumimoji="0" lang="pt-BR" i="0" u="none" strike="noStrike" kern="1200" cap="all" spc="0" normalizeH="0" baseline="0" noProof="0" dirty="0">
                <a:ln>
                  <a:noFill/>
                </a:ln>
                <a:solidFill>
                  <a:srgbClr val="FFFFFF"/>
                </a:solidFill>
                <a:effectLst/>
                <a:uLnTx/>
                <a:uFillTx/>
                <a:latin typeface="Gill Sans Nova"/>
                <a:ea typeface="+mn-ea"/>
                <a:cs typeface="+mn-cs"/>
              </a:rPr>
              <a:t>, Gestión de </a:t>
            </a:r>
            <a:r>
              <a:rPr kumimoji="0" lang="pt-BR" i="0" u="none" strike="noStrike" kern="1200" cap="all" spc="0" normalizeH="0" baseline="0" noProof="0" dirty="0" err="1">
                <a:ln>
                  <a:noFill/>
                </a:ln>
                <a:solidFill>
                  <a:srgbClr val="FFFFFF"/>
                </a:solidFill>
                <a:effectLst/>
                <a:uLnTx/>
                <a:uFillTx/>
                <a:latin typeface="Gill Sans Nova"/>
                <a:ea typeface="+mn-ea"/>
                <a:cs typeface="+mn-cs"/>
              </a:rPr>
              <a:t>Calidad</a:t>
            </a:r>
            <a:r>
              <a:rPr kumimoji="0" lang="pt-BR" i="0" u="none" strike="noStrike" kern="1200" cap="all" spc="0" normalizeH="0" baseline="0" noProof="0" dirty="0">
                <a:ln>
                  <a:noFill/>
                </a:ln>
                <a:solidFill>
                  <a:srgbClr val="FFFFFF"/>
                </a:solidFill>
                <a:effectLst/>
                <a:uLnTx/>
                <a:uFillTx/>
                <a:latin typeface="Gill Sans Nova"/>
                <a:ea typeface="+mn-ea"/>
                <a:cs typeface="+mn-cs"/>
              </a:rPr>
              <a:t>, Ambiente, </a:t>
            </a:r>
            <a:r>
              <a:rPr kumimoji="0" lang="pt-BR" i="0" u="none" strike="noStrike" kern="1200" cap="all" spc="0" normalizeH="0" baseline="0" noProof="0" dirty="0" err="1">
                <a:ln>
                  <a:noFill/>
                </a:ln>
                <a:solidFill>
                  <a:srgbClr val="FFFFFF"/>
                </a:solidFill>
                <a:effectLst/>
                <a:uLnTx/>
                <a:uFillTx/>
                <a:latin typeface="Gill Sans Nova"/>
                <a:ea typeface="+mn-ea"/>
                <a:cs typeface="+mn-cs"/>
              </a:rPr>
              <a:t>Seguridad</a:t>
            </a:r>
            <a:r>
              <a:rPr kumimoji="0" lang="pt-BR" i="0" u="none" strike="noStrike" kern="1200" cap="all" spc="0" normalizeH="0" baseline="0" noProof="0" dirty="0">
                <a:ln>
                  <a:noFill/>
                </a:ln>
                <a:solidFill>
                  <a:srgbClr val="FFFFFF"/>
                </a:solidFill>
                <a:effectLst/>
                <a:uLnTx/>
                <a:uFillTx/>
                <a:latin typeface="Gill Sans Nova"/>
                <a:ea typeface="+mn-ea"/>
                <a:cs typeface="+mn-cs"/>
              </a:rPr>
              <a:t>, </a:t>
            </a:r>
            <a:r>
              <a:rPr kumimoji="0" lang="pt-BR" i="0" u="none" strike="noStrike" kern="1200" cap="all" spc="0" normalizeH="0" baseline="0" noProof="0" dirty="0" err="1">
                <a:ln>
                  <a:noFill/>
                </a:ln>
                <a:solidFill>
                  <a:srgbClr val="FFFFFF"/>
                </a:solidFill>
                <a:effectLst/>
                <a:uLnTx/>
                <a:uFillTx/>
                <a:latin typeface="Gill Sans Nova"/>
                <a:ea typeface="+mn-ea"/>
                <a:cs typeface="+mn-cs"/>
              </a:rPr>
              <a:t>Mantenimiento</a:t>
            </a:r>
            <a:r>
              <a:rPr kumimoji="0" lang="pt-BR" i="0" u="none" strike="noStrike" kern="1200" cap="all" spc="0" normalizeH="0" baseline="0" noProof="0" dirty="0">
                <a:ln>
                  <a:noFill/>
                </a:ln>
                <a:solidFill>
                  <a:srgbClr val="FFFFFF"/>
                </a:solidFill>
                <a:effectLst/>
                <a:uLnTx/>
                <a:uFillTx/>
                <a:latin typeface="Gill Sans Nova"/>
                <a:ea typeface="+mn-ea"/>
                <a:cs typeface="+mn-cs"/>
              </a:rPr>
              <a:t> </a:t>
            </a:r>
            <a:r>
              <a:rPr kumimoji="0" lang="pt-BR" i="0" u="none" strike="noStrike" kern="1200" cap="all" spc="0" normalizeH="0" baseline="0" noProof="0" dirty="0" err="1">
                <a:ln>
                  <a:noFill/>
                </a:ln>
                <a:solidFill>
                  <a:srgbClr val="FFFFFF"/>
                </a:solidFill>
                <a:effectLst/>
                <a:uLnTx/>
                <a:uFillTx/>
                <a:latin typeface="Gill Sans Nova"/>
                <a:ea typeface="+mn-ea"/>
                <a:cs typeface="+mn-cs"/>
              </a:rPr>
              <a:t>y</a:t>
            </a:r>
            <a:r>
              <a:rPr kumimoji="0" lang="pt-BR" i="0" u="none" strike="noStrike" kern="1200" cap="all" spc="0" normalizeH="0" baseline="0" noProof="0" dirty="0">
                <a:ln>
                  <a:noFill/>
                </a:ln>
                <a:solidFill>
                  <a:srgbClr val="FFFFFF"/>
                </a:solidFill>
                <a:effectLst/>
                <a:uLnTx/>
                <a:uFillTx/>
                <a:latin typeface="Gill Sans Nova"/>
                <a:ea typeface="+mn-ea"/>
                <a:cs typeface="+mn-cs"/>
              </a:rPr>
              <a:t> </a:t>
            </a:r>
            <a:r>
              <a:rPr kumimoji="0" lang="pt-BR" i="0" u="none" strike="noStrike" kern="1200" cap="all" spc="0" normalizeH="0" baseline="0" noProof="0" dirty="0" err="1">
                <a:ln>
                  <a:noFill/>
                </a:ln>
                <a:solidFill>
                  <a:srgbClr val="FFFFFF"/>
                </a:solidFill>
                <a:effectLst/>
                <a:uLnTx/>
                <a:uFillTx/>
                <a:latin typeface="Gill Sans Nova"/>
                <a:ea typeface="+mn-ea"/>
                <a:cs typeface="+mn-cs"/>
              </a:rPr>
              <a:t>Proyectos</a:t>
            </a:r>
            <a:r>
              <a:rPr kumimoji="0" lang="pt-BR" i="0" u="none" strike="noStrike" kern="1200" cap="all" spc="0" normalizeH="0" baseline="0" noProof="0" dirty="0">
                <a:ln>
                  <a:noFill/>
                </a:ln>
                <a:solidFill>
                  <a:srgbClr val="FFFFFF"/>
                </a:solidFill>
                <a:effectLst/>
                <a:uLnTx/>
                <a:uFillTx/>
                <a:latin typeface="Gill Sans Nova"/>
                <a:ea typeface="+mn-ea"/>
                <a:cs typeface="+mn-cs"/>
              </a:rPr>
              <a:t>.</a:t>
            </a:r>
          </a:p>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pt-BR" sz="1600" b="1" i="0" u="none" strike="noStrike" kern="1200" cap="all" spc="0" normalizeH="0" baseline="0" noProof="0" dirty="0">
              <a:ln>
                <a:noFill/>
              </a:ln>
              <a:solidFill>
                <a:srgbClr val="FFFFFF"/>
              </a:solidFill>
              <a:effectLst/>
              <a:uLnTx/>
              <a:uFillTx/>
              <a:latin typeface="Gill Sans Nova"/>
              <a:ea typeface="+mn-ea"/>
              <a:cs typeface="+mn-cs"/>
            </a:endParaRPr>
          </a:p>
        </p:txBody>
      </p:sp>
      <p:grpSp>
        <p:nvGrpSpPr>
          <p:cNvPr id="3" name="Group 10">
            <a:extLst>
              <a:ext uri="{FF2B5EF4-FFF2-40B4-BE49-F238E27FC236}">
                <a16:creationId xmlns:a16="http://schemas.microsoft.com/office/drawing/2014/main" id="{FDF49F66-3924-DC06-9A76-A04AE3C3B766}"/>
              </a:ext>
            </a:extLst>
          </p:cNvPr>
          <p:cNvGrpSpPr/>
          <p:nvPr/>
        </p:nvGrpSpPr>
        <p:grpSpPr>
          <a:xfrm>
            <a:off x="3714900" y="1736238"/>
            <a:ext cx="2155831" cy="331279"/>
            <a:chOff x="3052928" y="1891510"/>
            <a:chExt cx="2280976" cy="301350"/>
          </a:xfrm>
        </p:grpSpPr>
        <p:sp>
          <p:nvSpPr>
            <p:cNvPr id="4" name="TextBox 22">
              <a:extLst>
                <a:ext uri="{FF2B5EF4-FFF2-40B4-BE49-F238E27FC236}">
                  <a16:creationId xmlns:a16="http://schemas.microsoft.com/office/drawing/2014/main" id="{214267D0-EA70-D0A0-E3FC-B8BE86F81622}"/>
                </a:ext>
              </a:extLst>
            </p:cNvPr>
            <p:cNvSpPr txBox="1"/>
            <p:nvPr/>
          </p:nvSpPr>
          <p:spPr>
            <a:xfrm>
              <a:off x="3052928" y="1891510"/>
              <a:ext cx="2280976" cy="279680"/>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Gill Sans Nova"/>
                  <a:ea typeface="+mn-ea"/>
                  <a:cs typeface="+mn-cs"/>
                </a:rPr>
                <a:t>Perfil Profesional</a:t>
              </a:r>
            </a:p>
          </p:txBody>
        </p:sp>
        <p:cxnSp>
          <p:nvCxnSpPr>
            <p:cNvPr id="6" name="Straight Connector 31">
              <a:extLst>
                <a:ext uri="{FF2B5EF4-FFF2-40B4-BE49-F238E27FC236}">
                  <a16:creationId xmlns:a16="http://schemas.microsoft.com/office/drawing/2014/main" id="{77D8E96B-F1B4-CE22-A124-52E7B145ABB2}"/>
                </a:ext>
              </a:extLst>
            </p:cNvPr>
            <p:cNvCxnSpPr>
              <a:cxnSpLocks/>
            </p:cNvCxnSpPr>
            <p:nvPr/>
          </p:nvCxnSpPr>
          <p:spPr>
            <a:xfrm>
              <a:off x="3138985" y="2192860"/>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8" name="TextBox 25">
            <a:extLst>
              <a:ext uri="{FF2B5EF4-FFF2-40B4-BE49-F238E27FC236}">
                <a16:creationId xmlns:a16="http://schemas.microsoft.com/office/drawing/2014/main" id="{5691241F-7F7A-F8E7-5E3E-5716888122B2}"/>
              </a:ext>
            </a:extLst>
          </p:cNvPr>
          <p:cNvSpPr txBox="1"/>
          <p:nvPr/>
        </p:nvSpPr>
        <p:spPr>
          <a:xfrm>
            <a:off x="3689381" y="2174782"/>
            <a:ext cx="8352564" cy="2262158"/>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Ejecutivo senior en el área de Operaciones, Gestión de Calidad, Ambiente, Seguridad, Mantenimiento y Proyectos; con amplia experiencia en procesos de cambio organizacional, implementando programas y sistemas modernos de gestión en empresas líderes. Capacidad de liderazgo para trabajar con equipos multidisciplinarios hacia un objetivo común. Habilidad para el establecimiento de sólidas relaciones interpersonales a todo nivel, capacidad negociadora; orientado al logro de resultados y al trabajo bajo presión., experiencia en empresas nacionales como internacionales.</a:t>
            </a:r>
          </a:p>
          <a:p>
            <a:pPr marL="0" marR="0" lvl="0" indent="0" algn="just" defTabSz="914400" rtl="0" eaLnBrk="1" fontAlgn="auto" latinLnBrk="0" hangingPunct="1">
              <a:lnSpc>
                <a:spcPct val="100000"/>
              </a:lnSpc>
              <a:spcBef>
                <a:spcPts val="0"/>
              </a:spcBef>
              <a:spcAft>
                <a:spcPts val="600"/>
              </a:spcAft>
              <a:buClrTx/>
              <a:buSzTx/>
              <a:buFontTx/>
              <a:buNone/>
              <a:tabLst>
                <a:tab pos="2398860" algn="l"/>
              </a:tabLst>
              <a:defRPr/>
            </a:pPr>
            <a:endParaRPr lang="es-ES" sz="1400" dirty="0">
              <a:solidFill>
                <a:srgbClr val="FFFFFF"/>
              </a:solidFill>
              <a:latin typeface="Gill Sans Nova"/>
            </a:endParaRPr>
          </a:p>
          <a:p>
            <a:pPr marL="0" marR="0" lvl="0" indent="0" algn="just" defTabSz="914400" rtl="0" eaLnBrk="1" fontAlgn="auto" latinLnBrk="0" hangingPunct="1">
              <a:lnSpc>
                <a:spcPct val="100000"/>
              </a:lnSpc>
              <a:spcBef>
                <a:spcPts val="0"/>
              </a:spcBef>
              <a:spcAft>
                <a:spcPts val="600"/>
              </a:spcAft>
              <a:buClrTx/>
              <a:buSzTx/>
              <a:buFontTx/>
              <a:buNone/>
              <a:tabLst>
                <a:tab pos="2398860" algn="l"/>
              </a:tabLst>
              <a:defRPr/>
            </a:pPr>
            <a:endParaRPr kumimoji="0" lang="es-ES" sz="1400" b="0" i="0" u="none" strike="noStrike" kern="1200" cap="none" spc="0" normalizeH="0" baseline="0" noProof="0" dirty="0">
              <a:ln>
                <a:noFill/>
              </a:ln>
              <a:solidFill>
                <a:srgbClr val="FFFFFF"/>
              </a:solidFill>
              <a:effectLst/>
              <a:uLnTx/>
              <a:uFillTx/>
              <a:latin typeface="Gill Sans Nova"/>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tab pos="2398860" algn="l"/>
              </a:tabLst>
              <a:defRPr/>
            </a:pPr>
            <a:endParaRPr kumimoji="0" lang="es-ES" sz="1400" b="0" i="0" u="none" strike="noStrike" kern="1200" cap="none" spc="0" normalizeH="0" baseline="0" noProof="0" dirty="0">
              <a:ln>
                <a:noFill/>
              </a:ln>
              <a:solidFill>
                <a:srgbClr val="FFFFFF"/>
              </a:solidFill>
              <a:effectLst/>
              <a:uLnTx/>
              <a:uFillTx/>
              <a:latin typeface="Gill Sans Nova"/>
              <a:ea typeface="+mn-ea"/>
              <a:cs typeface="+mn-cs"/>
            </a:endParaRPr>
          </a:p>
        </p:txBody>
      </p:sp>
      <p:grpSp>
        <p:nvGrpSpPr>
          <p:cNvPr id="9" name="Group 26">
            <a:extLst>
              <a:ext uri="{FF2B5EF4-FFF2-40B4-BE49-F238E27FC236}">
                <a16:creationId xmlns:a16="http://schemas.microsoft.com/office/drawing/2014/main" id="{9D6A7246-61DC-1B29-4DFA-A77151937861}"/>
              </a:ext>
            </a:extLst>
          </p:cNvPr>
          <p:cNvGrpSpPr/>
          <p:nvPr/>
        </p:nvGrpSpPr>
        <p:grpSpPr>
          <a:xfrm>
            <a:off x="305253" y="2266656"/>
            <a:ext cx="5448092" cy="307777"/>
            <a:chOff x="3048309" y="4240106"/>
            <a:chExt cx="5451482" cy="307968"/>
          </a:xfrm>
        </p:grpSpPr>
        <p:sp>
          <p:nvSpPr>
            <p:cNvPr id="10" name="TextBox 28">
              <a:extLst>
                <a:ext uri="{FF2B5EF4-FFF2-40B4-BE49-F238E27FC236}">
                  <a16:creationId xmlns:a16="http://schemas.microsoft.com/office/drawing/2014/main" id="{D2A7E07D-318B-1254-9723-E3BFA5D698E6}"/>
                </a:ext>
              </a:extLst>
            </p:cNvPr>
            <p:cNvSpPr txBox="1"/>
            <p:nvPr/>
          </p:nvSpPr>
          <p:spPr>
            <a:xfrm>
              <a:off x="3048309" y="4240106"/>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err="1">
                  <a:ln>
                    <a:noFill/>
                  </a:ln>
                  <a:solidFill>
                    <a:srgbClr val="FFFFFF"/>
                  </a:solidFill>
                  <a:effectLst/>
                  <a:uLnTx/>
                  <a:uFillTx/>
                  <a:latin typeface="Gill Sans Nova"/>
                  <a:ea typeface="+mn-ea"/>
                  <a:cs typeface="+mn-cs"/>
                </a:rPr>
                <a:t>Educación</a:t>
              </a:r>
              <a:endParaRPr kumimoji="0" lang="pt-BR" sz="1400" b="1" i="0" u="none" strike="noStrike" kern="1200" cap="none" spc="0" normalizeH="0" baseline="0" noProof="0" dirty="0">
                <a:ln>
                  <a:noFill/>
                </a:ln>
                <a:solidFill>
                  <a:prstClr val="black"/>
                </a:solidFill>
                <a:effectLst/>
                <a:uLnTx/>
                <a:uFillTx/>
                <a:latin typeface="Gill Sans Nova"/>
                <a:ea typeface="+mn-ea"/>
                <a:cs typeface="+mn-cs"/>
              </a:endParaRPr>
            </a:p>
          </p:txBody>
        </p:sp>
        <p:cxnSp>
          <p:nvCxnSpPr>
            <p:cNvPr id="11" name="Straight Connector 35">
              <a:extLst>
                <a:ext uri="{FF2B5EF4-FFF2-40B4-BE49-F238E27FC236}">
                  <a16:creationId xmlns:a16="http://schemas.microsoft.com/office/drawing/2014/main" id="{8B1B64E6-BCD8-1A94-03AE-28780C19525A}"/>
                </a:ext>
              </a:extLst>
            </p:cNvPr>
            <p:cNvCxnSpPr>
              <a:cxnSpLocks/>
            </p:cNvCxnSpPr>
            <p:nvPr/>
          </p:nvCxnSpPr>
          <p:spPr>
            <a:xfrm>
              <a:off x="3151560" y="4511455"/>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2" name="TextBox 41">
            <a:extLst>
              <a:ext uri="{FF2B5EF4-FFF2-40B4-BE49-F238E27FC236}">
                <a16:creationId xmlns:a16="http://schemas.microsoft.com/office/drawing/2014/main" id="{25AB18CD-3E59-BB03-7DB2-2BB24FD3521F}"/>
              </a:ext>
            </a:extLst>
          </p:cNvPr>
          <p:cNvSpPr txBox="1"/>
          <p:nvPr/>
        </p:nvSpPr>
        <p:spPr>
          <a:xfrm>
            <a:off x="3224441" y="3957275"/>
            <a:ext cx="8913393" cy="1342099"/>
          </a:xfrm>
          <a:prstGeom prst="rect">
            <a:avLst/>
          </a:prstGeom>
          <a:solidFill>
            <a:srgbClr val="3D4E63"/>
          </a:solidFill>
        </p:spPr>
        <p:txBody>
          <a:bodyPr wrap="square" lIns="91440" tIns="45720" rIns="91440" bIns="45720" rtlCol="0" anchor="t">
            <a:spAutoFit/>
          </a:bodyPr>
          <a:lstStyle/>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Socio fundador del área de Consultoría de MAWEC SAC (2020-2024)</a:t>
            </a: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Gerente de Ingeniería – Planta </a:t>
            </a: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Malteria</a:t>
            </a:r>
            <a:r>
              <a:rPr kumimoji="0" lang="es-ES" sz="1400" b="0" i="0" u="none" strike="noStrike" kern="1200" cap="none" spc="0" normalizeH="0" baseline="0" noProof="0" dirty="0">
                <a:ln>
                  <a:noFill/>
                </a:ln>
                <a:solidFill>
                  <a:srgbClr val="FFFFFF"/>
                </a:solidFill>
                <a:effectLst/>
                <a:uLnTx/>
                <a:uFillTx/>
                <a:latin typeface="Gill Sans Nova"/>
                <a:ea typeface="+mn-ea"/>
                <a:cs typeface="+mn-cs"/>
              </a:rPr>
              <a:t> Lima (Backus) (1991-2020)</a:t>
            </a: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Gill Sans Nova"/>
                <a:ea typeface="+mn-ea"/>
                <a:cs typeface="+mn-cs"/>
              </a:rPr>
              <a:t>Catedrático </a:t>
            </a:r>
            <a:r>
              <a:rPr kumimoji="0" lang="es-ES" sz="1400" b="0" i="0" u="none" strike="noStrike" kern="1200" cap="none" spc="0" normalizeH="0" baseline="0" noProof="0" dirty="0" err="1">
                <a:ln>
                  <a:noFill/>
                </a:ln>
                <a:solidFill>
                  <a:srgbClr val="FFFFFF"/>
                </a:solidFill>
                <a:effectLst/>
                <a:uLnTx/>
                <a:uFillTx/>
                <a:latin typeface="Gill Sans Nova"/>
                <a:ea typeface="+mn-ea"/>
                <a:cs typeface="+mn-cs"/>
              </a:rPr>
              <a:t>Centrum</a:t>
            </a:r>
            <a:endParaRPr kumimoji="0" lang="es-ES" sz="1400" b="0" i="0" u="none" strike="noStrike" kern="1200" cap="none" spc="0" normalizeH="0" baseline="0" noProof="0" dirty="0">
              <a:ln>
                <a:noFill/>
              </a:ln>
              <a:solidFill>
                <a:srgbClr val="FFFFFF"/>
              </a:solidFill>
              <a:effectLst/>
              <a:uLnTx/>
              <a:uFillTx/>
              <a:latin typeface="Gill Sans Nova"/>
              <a:ea typeface="+mn-ea"/>
              <a:cs typeface="+mn-cs"/>
            </a:endParaRPr>
          </a:p>
          <a:p>
            <a:pPr marL="742950" marR="0" lvl="1" indent="-285750" algn="l" defTabSz="914400" rtl="0" eaLnBrk="1" fontAlgn="auto" latinLnBrk="0" hangingPunct="1">
              <a:lnSpc>
                <a:spcPct val="120000"/>
              </a:lnSpc>
              <a:spcBef>
                <a:spcPts val="0"/>
              </a:spcBef>
              <a:spcAft>
                <a:spcPts val="600"/>
              </a:spcAft>
              <a:buClr>
                <a:srgbClr val="003366"/>
              </a:buClr>
              <a:buSzPct val="100000"/>
              <a:buFont typeface="Arial" panose="020B0604020202020204" pitchFamily="34" charset="0"/>
              <a:buChar char="•"/>
              <a:tabLst>
                <a:tab pos="2398860" algn="l"/>
              </a:tabLst>
              <a:defRPr/>
            </a:pPr>
            <a:endParaRPr kumimoji="0" lang="es-ES" sz="14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3" name="TextBox 7">
            <a:extLst>
              <a:ext uri="{FF2B5EF4-FFF2-40B4-BE49-F238E27FC236}">
                <a16:creationId xmlns:a16="http://schemas.microsoft.com/office/drawing/2014/main" id="{4F16118E-8974-2CE8-F527-33E6E795ACB8}"/>
              </a:ext>
            </a:extLst>
          </p:cNvPr>
          <p:cNvSpPr txBox="1"/>
          <p:nvPr/>
        </p:nvSpPr>
        <p:spPr>
          <a:xfrm>
            <a:off x="292928" y="2537837"/>
            <a:ext cx="2759761" cy="3767698"/>
          </a:xfrm>
          <a:prstGeom prst="rect">
            <a:avLst/>
          </a:prstGeom>
          <a:noFill/>
        </p:spPr>
        <p:txBody>
          <a:bodyPr wrap="square" lIns="91440" tIns="45720" rIns="91440" bIns="45720" anchor="t">
            <a:spAutoFit/>
          </a:bodyPr>
          <a:lstStyle/>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CENTRUM-PUCP, Programa Doctoral en Administración Estratégica de Empresas, 2019 – a la fecha.</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endParaRPr kumimoji="0" lang="es-ES" sz="1050" b="0" i="0" u="none" strike="noStrike" kern="1200" cap="none" spc="0" normalizeH="0" baseline="0" noProof="0" dirty="0">
              <a:ln>
                <a:noFill/>
              </a:ln>
              <a:solidFill>
                <a:srgbClr val="FFFFFF"/>
              </a:solidFill>
              <a:effectLst/>
              <a:uLnTx/>
              <a:uFillTx/>
              <a:latin typeface="Gill Sans Nova"/>
              <a:ea typeface="+mn-ea"/>
              <a:cs typeface="+mn-cs"/>
            </a:endParaRP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Universidad del Pacífico, Programa de Especialización en Gestión de Proyectos y Habilidades Directivas, 2015</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endParaRPr kumimoji="0" lang="es-ES" sz="1050" b="0" i="0" u="none" strike="noStrike" kern="1200" cap="none" spc="0" normalizeH="0" baseline="0" noProof="0" dirty="0">
              <a:ln>
                <a:noFill/>
              </a:ln>
              <a:solidFill>
                <a:srgbClr val="FFFFFF"/>
              </a:solidFill>
              <a:effectLst/>
              <a:uLnTx/>
              <a:uFillTx/>
              <a:latin typeface="Gill Sans Nova"/>
              <a:ea typeface="+mn-ea"/>
              <a:cs typeface="+mn-cs"/>
            </a:endParaRP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Universidad de Lima, Maestría en Ingeniería Industrial, 2001-2003.</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endParaRPr kumimoji="0" lang="es-ES" sz="1050" b="0" i="0" u="none" strike="noStrike" kern="1200" cap="none" spc="0" normalizeH="0" baseline="0" noProof="0" dirty="0">
              <a:ln>
                <a:noFill/>
              </a:ln>
              <a:solidFill>
                <a:srgbClr val="FFFFFF"/>
              </a:solidFill>
              <a:effectLst/>
              <a:uLnTx/>
              <a:uFillTx/>
              <a:latin typeface="Gill Sans Nova"/>
              <a:ea typeface="+mn-ea"/>
              <a:cs typeface="+mn-cs"/>
            </a:endParaRP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Escuela de Calificación de Oficiales en la especialidad de Ingeniería Naval,1984</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endParaRPr kumimoji="0" lang="es-ES" sz="1050" b="0" i="0" u="none" strike="noStrike" kern="1200" cap="none" spc="0" normalizeH="0" baseline="0" noProof="0" dirty="0">
              <a:ln>
                <a:noFill/>
              </a:ln>
              <a:solidFill>
                <a:srgbClr val="FFFFFF"/>
              </a:solidFill>
              <a:effectLst/>
              <a:uLnTx/>
              <a:uFillTx/>
              <a:latin typeface="Gill Sans Nova"/>
              <a:ea typeface="+mn-ea"/>
              <a:cs typeface="+mn-cs"/>
            </a:endParaRP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Escuela de Calificación de Oficiales en la especialidad de Guerra de Superficie,1982</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endParaRPr kumimoji="0" lang="es-ES" sz="1050" b="0" i="0" u="none" strike="noStrike" kern="1200" cap="none" spc="0" normalizeH="0" baseline="0" noProof="0" dirty="0">
              <a:ln>
                <a:noFill/>
              </a:ln>
              <a:solidFill>
                <a:srgbClr val="FFFFFF"/>
              </a:solidFill>
              <a:effectLst/>
              <a:uLnTx/>
              <a:uFillTx/>
              <a:latin typeface="Gill Sans Nova"/>
              <a:ea typeface="+mn-ea"/>
              <a:cs typeface="+mn-cs"/>
            </a:endParaRP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Gill Sans Nova"/>
                <a:ea typeface="+mn-ea"/>
                <a:cs typeface="+mn-cs"/>
              </a:rPr>
              <a:t>Licenciado en Ciencias, con mención en ciencias Marítimo Navales, Escuela Naval del Perú, 1975-1979</a:t>
            </a:r>
          </a:p>
        </p:txBody>
      </p:sp>
      <p:grpSp>
        <p:nvGrpSpPr>
          <p:cNvPr id="14" name="Group 8">
            <a:extLst>
              <a:ext uri="{FF2B5EF4-FFF2-40B4-BE49-F238E27FC236}">
                <a16:creationId xmlns:a16="http://schemas.microsoft.com/office/drawing/2014/main" id="{D12E3787-6C16-E46A-9515-5F99717EAD71}"/>
              </a:ext>
            </a:extLst>
          </p:cNvPr>
          <p:cNvGrpSpPr/>
          <p:nvPr/>
        </p:nvGrpSpPr>
        <p:grpSpPr>
          <a:xfrm>
            <a:off x="3689380" y="3553639"/>
            <a:ext cx="5448092" cy="307777"/>
            <a:chOff x="3048309" y="4240108"/>
            <a:chExt cx="5451482" cy="307968"/>
          </a:xfrm>
        </p:grpSpPr>
        <p:sp>
          <p:nvSpPr>
            <p:cNvPr id="15" name="TextBox 9">
              <a:extLst>
                <a:ext uri="{FF2B5EF4-FFF2-40B4-BE49-F238E27FC236}">
                  <a16:creationId xmlns:a16="http://schemas.microsoft.com/office/drawing/2014/main" id="{733E50A1-BA62-4846-B247-5FB333991A64}"/>
                </a:ext>
              </a:extLst>
            </p:cNvPr>
            <p:cNvSpPr txBox="1"/>
            <p:nvPr/>
          </p:nvSpPr>
          <p:spPr>
            <a:xfrm>
              <a:off x="3048309" y="4240108"/>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Gill Sans Nova"/>
                  <a:ea typeface="+mn-ea"/>
                  <a:cs typeface="+mn-cs"/>
                </a:rPr>
                <a:t>Experiencia Relevante</a:t>
              </a:r>
              <a:endParaRPr kumimoji="0" lang="pt-BR" sz="1400" b="1" i="0" u="none" strike="noStrike" kern="1200" cap="none" spc="0" normalizeH="0" baseline="0" noProof="0" dirty="0">
                <a:ln>
                  <a:noFill/>
                </a:ln>
                <a:solidFill>
                  <a:prstClr val="black"/>
                </a:solidFill>
                <a:effectLst/>
                <a:uLnTx/>
                <a:uFillTx/>
                <a:latin typeface="Gill Sans Nova"/>
                <a:ea typeface="+mn-ea"/>
                <a:cs typeface="+mn-cs"/>
              </a:endParaRPr>
            </a:p>
          </p:txBody>
        </p:sp>
        <p:cxnSp>
          <p:nvCxnSpPr>
            <p:cNvPr id="16" name="Straight Connector 11">
              <a:extLst>
                <a:ext uri="{FF2B5EF4-FFF2-40B4-BE49-F238E27FC236}">
                  <a16:creationId xmlns:a16="http://schemas.microsoft.com/office/drawing/2014/main" id="{C12F7CAC-4DF0-1F46-5FE6-B394566D2C50}"/>
                </a:ext>
              </a:extLst>
            </p:cNvPr>
            <p:cNvCxnSpPr>
              <a:cxnSpLocks/>
            </p:cNvCxnSpPr>
            <p:nvPr/>
          </p:nvCxnSpPr>
          <p:spPr>
            <a:xfrm>
              <a:off x="3173345" y="4542024"/>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7" name="Conector recto 16">
            <a:extLst>
              <a:ext uri="{FF2B5EF4-FFF2-40B4-BE49-F238E27FC236}">
                <a16:creationId xmlns:a16="http://schemas.microsoft.com/office/drawing/2014/main" id="{021F5103-DD56-E339-F525-CAAEFF67EFC1}"/>
              </a:ext>
            </a:extLst>
          </p:cNvPr>
          <p:cNvCxnSpPr>
            <a:cxnSpLocks/>
          </p:cNvCxnSpPr>
          <p:nvPr/>
        </p:nvCxnSpPr>
        <p:spPr>
          <a:xfrm>
            <a:off x="3224441" y="2166425"/>
            <a:ext cx="0" cy="4139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Marcador de posición de imagen 5" descr="Un hombre con un traje de color negro&#10;&#10;Descripción generada automáticamente">
            <a:extLst>
              <a:ext uri="{FF2B5EF4-FFF2-40B4-BE49-F238E27FC236}">
                <a16:creationId xmlns:a16="http://schemas.microsoft.com/office/drawing/2014/main" id="{36A422F5-AE87-3C32-A57E-41AD3076595E}"/>
              </a:ext>
            </a:extLst>
          </p:cNvPr>
          <p:cNvPicPr>
            <a:picLocks noChangeAspect="1"/>
          </p:cNvPicPr>
          <p:nvPr/>
        </p:nvPicPr>
        <p:blipFill>
          <a:blip r:embed="rId2">
            <a:extLst>
              <a:ext uri="{28A0092B-C50C-407E-A947-70E740481C1C}">
                <a14:useLocalDpi xmlns:a14="http://schemas.microsoft.com/office/drawing/2010/main" val="0"/>
              </a:ext>
            </a:extLst>
          </a:blip>
          <a:srcRect t="2764" b="2764"/>
          <a:stretch>
            <a:fillRect/>
          </a:stretch>
        </p:blipFill>
        <p:spPr>
          <a:xfrm>
            <a:off x="408440" y="209234"/>
            <a:ext cx="1486567" cy="1765170"/>
          </a:xfrm>
          <a:prstGeom prst="rect">
            <a:avLst/>
          </a:prstGeom>
        </p:spPr>
      </p:pic>
      <p:pic>
        <p:nvPicPr>
          <p:cNvPr id="19" name="Imagen 18">
            <a:extLst>
              <a:ext uri="{FF2B5EF4-FFF2-40B4-BE49-F238E27FC236}">
                <a16:creationId xmlns:a16="http://schemas.microsoft.com/office/drawing/2014/main" id="{D50C40C5-736E-9104-DE2B-77025A5BBFE6}"/>
              </a:ext>
            </a:extLst>
          </p:cNvPr>
          <p:cNvPicPr>
            <a:picLocks noChangeAspect="1"/>
          </p:cNvPicPr>
          <p:nvPr/>
        </p:nvPicPr>
        <p:blipFill>
          <a:blip r:embed="rId3"/>
          <a:stretch>
            <a:fillRect/>
          </a:stretch>
        </p:blipFill>
        <p:spPr>
          <a:xfrm>
            <a:off x="11173880" y="6364468"/>
            <a:ext cx="1018120" cy="530398"/>
          </a:xfrm>
          <a:prstGeom prst="rect">
            <a:avLst/>
          </a:prstGeom>
        </p:spPr>
      </p:pic>
    </p:spTree>
    <p:extLst>
      <p:ext uri="{BB962C8B-B14F-4D97-AF65-F5344CB8AC3E}">
        <p14:creationId xmlns:p14="http://schemas.microsoft.com/office/powerpoint/2010/main" val="151461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3F5064"/>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C16A857-FA42-436C-749B-83BCF80FA367}"/>
              </a:ext>
            </a:extLst>
          </p:cNvPr>
          <p:cNvSpPr/>
          <p:nvPr/>
        </p:nvSpPr>
        <p:spPr>
          <a:xfrm>
            <a:off x="0" y="6343728"/>
            <a:ext cx="12192000" cy="5142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22" name="TextBox 16">
            <a:extLst>
              <a:ext uri="{FF2B5EF4-FFF2-40B4-BE49-F238E27FC236}">
                <a16:creationId xmlns:a16="http://schemas.microsoft.com/office/drawing/2014/main" id="{CEBACD42-4603-2E95-AA27-B6271408592E}"/>
              </a:ext>
            </a:extLst>
          </p:cNvPr>
          <p:cNvSpPr txBox="1"/>
          <p:nvPr/>
        </p:nvSpPr>
        <p:spPr>
          <a:xfrm>
            <a:off x="2193238" y="516314"/>
            <a:ext cx="9220200" cy="677108"/>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2000" b="1" i="0" u="none" strike="noStrike" kern="1200" cap="all" spc="0" normalizeH="0" baseline="0" noProof="0" dirty="0">
                <a:ln>
                  <a:noFill/>
                </a:ln>
                <a:solidFill>
                  <a:srgbClr val="FFFFFF"/>
                </a:solidFill>
                <a:effectLst/>
                <a:uLnTx/>
                <a:uFillTx/>
                <a:latin typeface="Gill Sans Nova"/>
                <a:ea typeface="+mn-ea"/>
                <a:cs typeface="+mn-cs"/>
              </a:rPr>
              <a:t>GINO COPPO PIERINELLI – consultor sênior peru</a:t>
            </a:r>
          </a:p>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800" b="0" i="0" u="none" strike="noStrike" kern="1200" cap="all" spc="0" normalizeH="0" baseline="0" noProof="0" dirty="0">
                <a:ln>
                  <a:noFill/>
                </a:ln>
                <a:solidFill>
                  <a:srgbClr val="FFFFFF"/>
                </a:solidFill>
                <a:effectLst/>
                <a:uLnTx/>
                <a:uFillTx/>
                <a:latin typeface="Gill Sans Nova"/>
                <a:ea typeface="+mn-ea"/>
                <a:cs typeface="+mn-cs"/>
              </a:rPr>
              <a:t>ASESOR de OPERACIONES Especialista </a:t>
            </a:r>
            <a:r>
              <a:rPr kumimoji="0" lang="pt-BR" sz="1800" b="0" i="0" u="none" strike="noStrike" kern="1200" cap="all" spc="0" normalizeH="0" baseline="0" noProof="0" dirty="0" err="1">
                <a:ln>
                  <a:noFill/>
                </a:ln>
                <a:solidFill>
                  <a:srgbClr val="FFFFFF"/>
                </a:solidFill>
                <a:effectLst/>
                <a:uLnTx/>
                <a:uFillTx/>
                <a:latin typeface="Gill Sans Nova"/>
                <a:ea typeface="+mn-ea"/>
                <a:cs typeface="+mn-cs"/>
              </a:rPr>
              <a:t>en</a:t>
            </a:r>
            <a:r>
              <a:rPr kumimoji="0" lang="pt-BR" sz="1800" b="0" i="0" u="none" strike="noStrike" kern="1200" cap="all" spc="0" normalizeH="0" baseline="0" noProof="0" dirty="0">
                <a:ln>
                  <a:noFill/>
                </a:ln>
                <a:solidFill>
                  <a:srgbClr val="FFFFFF"/>
                </a:solidFill>
                <a:effectLst/>
                <a:uLnTx/>
                <a:uFillTx/>
                <a:latin typeface="Gill Sans Nova"/>
                <a:ea typeface="+mn-ea"/>
                <a:cs typeface="+mn-cs"/>
              </a:rPr>
              <a:t> Bebidas</a:t>
            </a:r>
          </a:p>
        </p:txBody>
      </p:sp>
      <p:grpSp>
        <p:nvGrpSpPr>
          <p:cNvPr id="23" name="Group 10">
            <a:extLst>
              <a:ext uri="{FF2B5EF4-FFF2-40B4-BE49-F238E27FC236}">
                <a16:creationId xmlns:a16="http://schemas.microsoft.com/office/drawing/2014/main" id="{458497AB-ABA1-23C8-A667-8E128975D1BC}"/>
              </a:ext>
            </a:extLst>
          </p:cNvPr>
          <p:cNvGrpSpPr/>
          <p:nvPr/>
        </p:nvGrpSpPr>
        <p:grpSpPr>
          <a:xfrm>
            <a:off x="3714900" y="1736238"/>
            <a:ext cx="2155831" cy="331279"/>
            <a:chOff x="3052928" y="1891510"/>
            <a:chExt cx="2280976" cy="301350"/>
          </a:xfrm>
        </p:grpSpPr>
        <p:sp>
          <p:nvSpPr>
            <p:cNvPr id="24" name="TextBox 22">
              <a:extLst>
                <a:ext uri="{FF2B5EF4-FFF2-40B4-BE49-F238E27FC236}">
                  <a16:creationId xmlns:a16="http://schemas.microsoft.com/office/drawing/2014/main" id="{C2968772-0874-1FA3-0DA6-B60EC4DD059D}"/>
                </a:ext>
              </a:extLst>
            </p:cNvPr>
            <p:cNvSpPr txBox="1"/>
            <p:nvPr/>
          </p:nvSpPr>
          <p:spPr>
            <a:xfrm>
              <a:off x="3052928" y="1891510"/>
              <a:ext cx="2280976" cy="279680"/>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Gill Sans Nova"/>
                  <a:ea typeface="+mn-ea"/>
                  <a:cs typeface="+mn-cs"/>
                </a:rPr>
                <a:t>Perfil Profesional</a:t>
              </a:r>
            </a:p>
          </p:txBody>
        </p:sp>
        <p:cxnSp>
          <p:nvCxnSpPr>
            <p:cNvPr id="25" name="Straight Connector 31">
              <a:extLst>
                <a:ext uri="{FF2B5EF4-FFF2-40B4-BE49-F238E27FC236}">
                  <a16:creationId xmlns:a16="http://schemas.microsoft.com/office/drawing/2014/main" id="{038BFDDA-6E60-56E6-A2BF-2A0D86017EA2}"/>
                </a:ext>
              </a:extLst>
            </p:cNvPr>
            <p:cNvCxnSpPr>
              <a:cxnSpLocks/>
            </p:cNvCxnSpPr>
            <p:nvPr/>
          </p:nvCxnSpPr>
          <p:spPr>
            <a:xfrm>
              <a:off x="3138985" y="2192860"/>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3F9BF90-544D-7781-011D-A2C351AAEF1C}"/>
              </a:ext>
            </a:extLst>
          </p:cNvPr>
          <p:cNvSpPr txBox="1"/>
          <p:nvPr/>
        </p:nvSpPr>
        <p:spPr>
          <a:xfrm>
            <a:off x="3689381" y="2174782"/>
            <a:ext cx="8352564" cy="738664"/>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Consultor Senior con visión y amplia </a:t>
            </a:r>
            <a:r>
              <a:rPr kumimoji="0" lang="es-ES" sz="1400" b="1" i="0" u="none" strike="noStrike" kern="1200" cap="none" spc="0" normalizeH="0" baseline="0" noProof="0" dirty="0">
                <a:ln>
                  <a:noFill/>
                </a:ln>
                <a:solidFill>
                  <a:srgbClr val="FFFFFF"/>
                </a:solidFill>
                <a:effectLst/>
                <a:uLnTx/>
                <a:uFillTx/>
                <a:latin typeface="Calibri Light" panose="020F0302020204030204"/>
                <a:ea typeface="+mn-ea"/>
                <a:cs typeface="+mn-cs"/>
              </a:rPr>
              <a:t>experiencia nacional e  internacional</a:t>
            </a:r>
            <a:r>
              <a:rPr lang="es-ES" sz="1400" dirty="0">
                <a:solidFill>
                  <a:srgbClr val="FFFFFF"/>
                </a:solidFill>
                <a:latin typeface="Calibri Light" panose="020F0302020204030204"/>
              </a:rPr>
              <a:t>, enfocado </a:t>
            </a: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en la búsqueda de mejora continua en la optimización, eficiencia, productividad y resultados del área de operaciones siempre teniendo como objetivo el </a:t>
            </a:r>
            <a:r>
              <a:rPr kumimoji="0" lang="es-ES" sz="1400" b="1" i="0" u="none" strike="noStrike" kern="1200" cap="none" spc="0" normalizeH="0" baseline="0" noProof="0" dirty="0">
                <a:ln>
                  <a:noFill/>
                </a:ln>
                <a:solidFill>
                  <a:srgbClr val="FFFFFF"/>
                </a:solidFill>
                <a:effectLst/>
                <a:uLnTx/>
                <a:uFillTx/>
                <a:latin typeface="Calibri Light" panose="020F0302020204030204"/>
                <a:ea typeface="+mn-ea"/>
                <a:cs typeface="+mn-cs"/>
              </a:rPr>
              <a:t>bienestar del personal, desarrollo de personas</a:t>
            </a: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 así como </a:t>
            </a:r>
            <a:r>
              <a:rPr kumimoji="0" lang="es-ES" sz="1400" b="1" i="0" u="none" strike="noStrike" kern="1200" cap="none" spc="0" normalizeH="0" baseline="0" noProof="0" dirty="0">
                <a:ln>
                  <a:noFill/>
                </a:ln>
                <a:solidFill>
                  <a:srgbClr val="FFFFFF"/>
                </a:solidFill>
                <a:effectLst/>
                <a:uLnTx/>
                <a:uFillTx/>
                <a:latin typeface="Calibri Light" panose="020F0302020204030204"/>
                <a:ea typeface="+mn-ea"/>
                <a:cs typeface="+mn-cs"/>
              </a:rPr>
              <a:t>rentabilizar el negocio</a:t>
            </a: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  </a:t>
            </a:r>
            <a:endPar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pSp>
        <p:nvGrpSpPr>
          <p:cNvPr id="27" name="Group 26">
            <a:extLst>
              <a:ext uri="{FF2B5EF4-FFF2-40B4-BE49-F238E27FC236}">
                <a16:creationId xmlns:a16="http://schemas.microsoft.com/office/drawing/2014/main" id="{5BB6AF0C-1B3F-BB3B-CE03-80078DDCE5BE}"/>
              </a:ext>
            </a:extLst>
          </p:cNvPr>
          <p:cNvGrpSpPr/>
          <p:nvPr/>
        </p:nvGrpSpPr>
        <p:grpSpPr>
          <a:xfrm>
            <a:off x="305253" y="2266656"/>
            <a:ext cx="5448092" cy="307777"/>
            <a:chOff x="3048309" y="4240106"/>
            <a:chExt cx="5451482" cy="307968"/>
          </a:xfrm>
        </p:grpSpPr>
        <p:sp>
          <p:nvSpPr>
            <p:cNvPr id="28" name="TextBox 28">
              <a:extLst>
                <a:ext uri="{FF2B5EF4-FFF2-40B4-BE49-F238E27FC236}">
                  <a16:creationId xmlns:a16="http://schemas.microsoft.com/office/drawing/2014/main" id="{5AE55901-411A-1FB1-EF1F-3D59E98163E7}"/>
                </a:ext>
              </a:extLst>
            </p:cNvPr>
            <p:cNvSpPr txBox="1"/>
            <p:nvPr/>
          </p:nvSpPr>
          <p:spPr>
            <a:xfrm>
              <a:off x="3048309" y="4240106"/>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err="1">
                  <a:ln>
                    <a:noFill/>
                  </a:ln>
                  <a:solidFill>
                    <a:srgbClr val="FFFFFF"/>
                  </a:solidFill>
                  <a:effectLst/>
                  <a:uLnTx/>
                  <a:uFillTx/>
                  <a:latin typeface="Gill Sans Nova"/>
                  <a:ea typeface="+mn-ea"/>
                  <a:cs typeface="+mn-cs"/>
                </a:rPr>
                <a:t>Educación</a:t>
              </a:r>
              <a:endParaRPr kumimoji="0" lang="pt-BR" sz="1400" b="1" i="0" u="none" strike="noStrike" kern="1200" cap="none" spc="0" normalizeH="0" baseline="0" noProof="0" dirty="0">
                <a:ln>
                  <a:noFill/>
                </a:ln>
                <a:solidFill>
                  <a:prstClr val="black"/>
                </a:solidFill>
                <a:effectLst/>
                <a:uLnTx/>
                <a:uFillTx/>
                <a:latin typeface="Gill Sans Nova"/>
                <a:ea typeface="+mn-ea"/>
                <a:cs typeface="+mn-cs"/>
              </a:endParaRPr>
            </a:p>
          </p:txBody>
        </p:sp>
        <p:cxnSp>
          <p:nvCxnSpPr>
            <p:cNvPr id="29" name="Straight Connector 35">
              <a:extLst>
                <a:ext uri="{FF2B5EF4-FFF2-40B4-BE49-F238E27FC236}">
                  <a16:creationId xmlns:a16="http://schemas.microsoft.com/office/drawing/2014/main" id="{002AF513-A854-8C66-EED7-4486CB93172F}"/>
                </a:ext>
              </a:extLst>
            </p:cNvPr>
            <p:cNvCxnSpPr>
              <a:cxnSpLocks/>
            </p:cNvCxnSpPr>
            <p:nvPr/>
          </p:nvCxnSpPr>
          <p:spPr>
            <a:xfrm>
              <a:off x="3151560" y="4511455"/>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0" name="TextBox 41">
            <a:extLst>
              <a:ext uri="{FF2B5EF4-FFF2-40B4-BE49-F238E27FC236}">
                <a16:creationId xmlns:a16="http://schemas.microsoft.com/office/drawing/2014/main" id="{85E1D109-18CA-B406-0771-AAF18B7B8193}"/>
              </a:ext>
            </a:extLst>
          </p:cNvPr>
          <p:cNvSpPr txBox="1"/>
          <p:nvPr/>
        </p:nvSpPr>
        <p:spPr>
          <a:xfrm>
            <a:off x="3218234" y="3829871"/>
            <a:ext cx="8913393" cy="1675459"/>
          </a:xfrm>
          <a:prstGeom prst="rect">
            <a:avLst/>
          </a:prstGeom>
          <a:solidFill>
            <a:srgbClr val="3F5064"/>
          </a:solidFill>
        </p:spPr>
        <p:txBody>
          <a:bodyPr wrap="square" lIns="91440" tIns="45720" rIns="91440" bIns="45720" rtlCol="0" anchor="t">
            <a:spAutoFit/>
          </a:bodyPr>
          <a:lstStyle/>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Director de Operaciones en </a:t>
            </a:r>
            <a:r>
              <a:rPr kumimoji="0" lang="es-ES" sz="1400" b="1" i="0" u="none" strike="noStrike" kern="1200" cap="none" spc="0" normalizeH="0" baseline="0" noProof="0" dirty="0">
                <a:ln>
                  <a:noFill/>
                </a:ln>
                <a:solidFill>
                  <a:srgbClr val="FFFFFF"/>
                </a:solidFill>
                <a:effectLst/>
                <a:uLnTx/>
                <a:uFillTx/>
                <a:latin typeface="Calibri Light" panose="020F0302020204030204"/>
                <a:ea typeface="+mn-ea"/>
                <a:cs typeface="+mn-cs"/>
              </a:rPr>
              <a:t>Suiza </a:t>
            </a:r>
            <a:r>
              <a:rPr kumimoji="0" lang="es-ES" sz="1400" b="1" i="0" u="none" strike="noStrike" kern="1200" cap="none" spc="0" normalizeH="0" baseline="0" noProof="0" dirty="0" err="1">
                <a:ln>
                  <a:noFill/>
                </a:ln>
                <a:solidFill>
                  <a:srgbClr val="FFFFFF"/>
                </a:solidFill>
                <a:effectLst/>
                <a:uLnTx/>
                <a:uFillTx/>
                <a:latin typeface="Calibri Light" panose="020F0302020204030204"/>
                <a:ea typeface="+mn-ea"/>
                <a:cs typeface="+mn-cs"/>
              </a:rPr>
              <a:t>Dairy</a:t>
            </a:r>
            <a:r>
              <a:rPr kumimoji="0" lang="es-ES" sz="1400" b="1" i="0" u="none" strike="noStrike" kern="1200" cap="none" spc="0" normalizeH="0" baseline="0" noProof="0" dirty="0">
                <a:ln>
                  <a:noFill/>
                </a:ln>
                <a:solidFill>
                  <a:srgbClr val="FFFFFF"/>
                </a:solidFill>
                <a:effectLst/>
                <a:uLnTx/>
                <a:uFillTx/>
                <a:latin typeface="Calibri Light" panose="020F0302020204030204"/>
                <a:ea typeface="+mn-ea"/>
                <a:cs typeface="+mn-cs"/>
              </a:rPr>
              <a:t> Puerto Rico  </a:t>
            </a: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del (2020 al 2023)</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Gerente de Producción, Mantenimiento, Proyectos, Calidad en </a:t>
            </a:r>
            <a:r>
              <a:rPr kumimoji="0" lang="es-ES" sz="1400" b="1" i="0" u="none" strike="noStrike" kern="1200" cap="none" spc="0" normalizeH="0" baseline="0" noProof="0" dirty="0">
                <a:ln>
                  <a:noFill/>
                </a:ln>
                <a:solidFill>
                  <a:srgbClr val="FFFFFF"/>
                </a:solidFill>
                <a:effectLst/>
                <a:uLnTx/>
                <a:uFillTx/>
                <a:latin typeface="Calibri Light" panose="020F0302020204030204"/>
                <a:ea typeface="+mn-ea"/>
                <a:cs typeface="+mn-cs"/>
              </a:rPr>
              <a:t>Gloria Ecuador S.A</a:t>
            </a: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 (2023 – 2024) </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Gerente de Operaciones UHT División Internacional de Alimentos </a:t>
            </a:r>
            <a:r>
              <a:rPr kumimoji="0" lang="es-ES" sz="1400" b="1" i="0" u="none" strike="noStrike" kern="1200" cap="none" spc="0" normalizeH="0" baseline="0" noProof="0" dirty="0">
                <a:ln>
                  <a:noFill/>
                </a:ln>
                <a:solidFill>
                  <a:srgbClr val="FFFFFF"/>
                </a:solidFill>
                <a:effectLst/>
                <a:uLnTx/>
                <a:uFillTx/>
                <a:latin typeface="Calibri Light" panose="020F0302020204030204"/>
                <a:ea typeface="+mn-ea"/>
                <a:cs typeface="+mn-cs"/>
              </a:rPr>
              <a:t>Grupo Gloria</a:t>
            </a:r>
            <a:r>
              <a:rPr lang="es-ES" sz="1400" b="1" dirty="0">
                <a:solidFill>
                  <a:srgbClr val="FFFFFF"/>
                </a:solidFill>
                <a:latin typeface="Calibri Light" panose="020F0302020204030204"/>
              </a:rPr>
              <a:t> en 6 </a:t>
            </a:r>
            <a:r>
              <a:rPr lang="es-ES" sz="1400" b="1" dirty="0" err="1">
                <a:solidFill>
                  <a:srgbClr val="FFFFFF"/>
                </a:solidFill>
                <a:latin typeface="Calibri Light" panose="020F0302020204030204"/>
              </a:rPr>
              <a:t>paieses</a:t>
            </a:r>
            <a:r>
              <a:rPr kumimoji="0" lang="es-ES" sz="1400" b="1"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(2019-2024)</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LAIVE S.A.: Superintendente de Planta UHT  (2005 -2019)</a:t>
            </a:r>
          </a:p>
          <a:p>
            <a:pPr marL="628015" marR="0" lvl="1" indent="-170815" algn="l" defTabSz="914400" rtl="0" eaLnBrk="1" fontAlgn="auto" latinLnBrk="0" hangingPunct="1">
              <a:lnSpc>
                <a:spcPct val="120000"/>
              </a:lnSpc>
              <a:spcBef>
                <a:spcPts val="0"/>
              </a:spcBef>
              <a:spcAft>
                <a:spcPts val="600"/>
              </a:spcAft>
              <a:buClr>
                <a:srgbClr val="003366"/>
              </a:buClr>
              <a:buSzPct val="100000"/>
              <a:buFont typeface="Wingdings" panose="05000000000000000000" pitchFamily="2" charset="2"/>
              <a:buChar char="§"/>
              <a:tabLst>
                <a:tab pos="2398860" algn="l"/>
              </a:tabLst>
              <a:defRPr/>
            </a:pPr>
            <a:r>
              <a:rPr kumimoji="0" lang="es-ES" sz="1400" b="0" i="0" u="none" strike="noStrike" kern="1200" cap="none" spc="0" normalizeH="0" baseline="0" noProof="0" dirty="0">
                <a:ln>
                  <a:noFill/>
                </a:ln>
                <a:solidFill>
                  <a:srgbClr val="FFFFFF"/>
                </a:solidFill>
                <a:effectLst/>
                <a:uLnTx/>
                <a:uFillTx/>
                <a:latin typeface="Calibri Light" panose="020F0302020204030204"/>
                <a:ea typeface="+mn-ea"/>
                <a:cs typeface="+mn-cs"/>
              </a:rPr>
              <a:t>Corporación Backus – Planta Modelo Pilsen Callao, Sub-jefe de embotellado (1987-1996)</a:t>
            </a:r>
          </a:p>
        </p:txBody>
      </p:sp>
      <p:sp>
        <p:nvSpPr>
          <p:cNvPr id="31" name="TextBox 7">
            <a:extLst>
              <a:ext uri="{FF2B5EF4-FFF2-40B4-BE49-F238E27FC236}">
                <a16:creationId xmlns:a16="http://schemas.microsoft.com/office/drawing/2014/main" id="{9AF79916-B8C8-175D-5B77-782703ED03A3}"/>
              </a:ext>
            </a:extLst>
          </p:cNvPr>
          <p:cNvSpPr txBox="1"/>
          <p:nvPr/>
        </p:nvSpPr>
        <p:spPr>
          <a:xfrm>
            <a:off x="292928" y="2537837"/>
            <a:ext cx="2759761" cy="1555554"/>
          </a:xfrm>
          <a:prstGeom prst="rect">
            <a:avLst/>
          </a:prstGeom>
          <a:noFill/>
        </p:spPr>
        <p:txBody>
          <a:bodyPr wrap="square" lIns="91440" tIns="45720" rIns="91440" bIns="45720" anchor="t">
            <a:spAutoFit/>
          </a:bodyPr>
          <a:lstStyle/>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Calibri Light" panose="020F0302020204030204"/>
                <a:ea typeface="+mn-ea"/>
                <a:cs typeface="+mn-cs"/>
              </a:rPr>
              <a:t>Ingeniero Industrial Titulado Universidad de Lima</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Calibri Light" panose="020F0302020204030204"/>
                <a:ea typeface="+mn-ea"/>
                <a:cs typeface="+mn-cs"/>
              </a:rPr>
              <a:t>Programa en Alta Dirección en administración  ESAN, </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Calibri Light" panose="020F0302020204030204"/>
                <a:ea typeface="+mn-ea"/>
                <a:cs typeface="+mn-cs"/>
              </a:rPr>
              <a:t>Curso de especialización en procesos Asépticos de Tetra Pak (Argentina)</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Calibri Light" panose="020F0302020204030204"/>
                <a:ea typeface="+mn-ea"/>
                <a:cs typeface="+mn-cs"/>
              </a:rPr>
              <a:t>Curso de TPMS (mejora continua) Tetra PAK</a:t>
            </a:r>
          </a:p>
          <a:p>
            <a:pPr marL="170815" marR="0" lvl="0" indent="-170815" algn="l" defTabSz="913851" rtl="0" eaLnBrk="1" fontAlgn="auto" latinLnBrk="0" hangingPunct="1">
              <a:lnSpc>
                <a:spcPct val="114000"/>
              </a:lnSpc>
              <a:spcBef>
                <a:spcPts val="0"/>
              </a:spcBef>
              <a:spcAft>
                <a:spcPts val="0"/>
              </a:spcAft>
              <a:buClrTx/>
              <a:buSzTx/>
              <a:buFont typeface="Wingdings" panose="05000000000000000000" pitchFamily="2" charset="2"/>
              <a:buChar char="§"/>
              <a:tabLst>
                <a:tab pos="2398860" algn="l"/>
              </a:tabLst>
              <a:defRPr/>
            </a:pPr>
            <a:r>
              <a:rPr kumimoji="0" lang="es-ES" sz="1050" b="0" i="0" u="none" strike="noStrike" kern="1200" cap="none" spc="0" normalizeH="0" baseline="0" noProof="0" dirty="0">
                <a:ln>
                  <a:noFill/>
                </a:ln>
                <a:solidFill>
                  <a:srgbClr val="FFFFFF"/>
                </a:solidFill>
                <a:effectLst/>
                <a:uLnTx/>
                <a:uFillTx/>
                <a:latin typeface="Calibri Light" panose="020F0302020204030204"/>
                <a:ea typeface="+mn-ea"/>
                <a:cs typeface="+mn-cs"/>
              </a:rPr>
              <a:t>Curso de auditores internos  Gloria Perú</a:t>
            </a:r>
          </a:p>
        </p:txBody>
      </p:sp>
      <p:grpSp>
        <p:nvGrpSpPr>
          <p:cNvPr id="32" name="Group 8">
            <a:extLst>
              <a:ext uri="{FF2B5EF4-FFF2-40B4-BE49-F238E27FC236}">
                <a16:creationId xmlns:a16="http://schemas.microsoft.com/office/drawing/2014/main" id="{F1634EF2-CB8D-7F7C-17E7-D5F1C967363E}"/>
              </a:ext>
            </a:extLst>
          </p:cNvPr>
          <p:cNvGrpSpPr/>
          <p:nvPr/>
        </p:nvGrpSpPr>
        <p:grpSpPr>
          <a:xfrm>
            <a:off x="3714900" y="3358839"/>
            <a:ext cx="5448092" cy="307777"/>
            <a:chOff x="3048309" y="4240108"/>
            <a:chExt cx="5451482" cy="307968"/>
          </a:xfrm>
        </p:grpSpPr>
        <p:sp>
          <p:nvSpPr>
            <p:cNvPr id="33" name="TextBox 9">
              <a:extLst>
                <a:ext uri="{FF2B5EF4-FFF2-40B4-BE49-F238E27FC236}">
                  <a16:creationId xmlns:a16="http://schemas.microsoft.com/office/drawing/2014/main" id="{1BCF6C75-4ECE-A25B-1FE8-0CCD39A67621}"/>
                </a:ext>
              </a:extLst>
            </p:cNvPr>
            <p:cNvSpPr txBox="1"/>
            <p:nvPr/>
          </p:nvSpPr>
          <p:spPr>
            <a:xfrm>
              <a:off x="3048309" y="4240108"/>
              <a:ext cx="5451482" cy="307968"/>
            </a:xfrm>
            <a:prstGeom prst="rect">
              <a:avLst/>
            </a:prstGeom>
            <a:noFill/>
          </p:spPr>
          <p:txBody>
            <a:bodyPr wrap="square" lIns="91440" tIns="45720" rIns="91440" bIns="45720" rtlCol="0" anchor="t">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FFFFFF"/>
                  </a:solidFill>
                  <a:effectLst/>
                  <a:uLnTx/>
                  <a:uFillTx/>
                  <a:latin typeface="Gill Sans Nova"/>
                  <a:ea typeface="+mn-ea"/>
                  <a:cs typeface="+mn-cs"/>
                </a:rPr>
                <a:t>Experiencia Relevante</a:t>
              </a:r>
              <a:endParaRPr kumimoji="0" lang="pt-BR" sz="1400" b="1" i="0" u="none" strike="noStrike" kern="1200" cap="none" spc="0" normalizeH="0" baseline="0" noProof="0" dirty="0">
                <a:ln>
                  <a:noFill/>
                </a:ln>
                <a:solidFill>
                  <a:prstClr val="black"/>
                </a:solidFill>
                <a:effectLst/>
                <a:uLnTx/>
                <a:uFillTx/>
                <a:latin typeface="Gill Sans Nova"/>
                <a:ea typeface="+mn-ea"/>
                <a:cs typeface="+mn-cs"/>
              </a:endParaRPr>
            </a:p>
          </p:txBody>
        </p:sp>
        <p:cxnSp>
          <p:nvCxnSpPr>
            <p:cNvPr id="34" name="Straight Connector 11">
              <a:extLst>
                <a:ext uri="{FF2B5EF4-FFF2-40B4-BE49-F238E27FC236}">
                  <a16:creationId xmlns:a16="http://schemas.microsoft.com/office/drawing/2014/main" id="{B8056E2A-47D0-D61C-30E7-77B5606BD0DF}"/>
                </a:ext>
              </a:extLst>
            </p:cNvPr>
            <p:cNvCxnSpPr>
              <a:cxnSpLocks/>
            </p:cNvCxnSpPr>
            <p:nvPr/>
          </p:nvCxnSpPr>
          <p:spPr>
            <a:xfrm>
              <a:off x="3173345" y="4542024"/>
              <a:ext cx="457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37" name="Conector recto 36">
            <a:extLst>
              <a:ext uri="{FF2B5EF4-FFF2-40B4-BE49-F238E27FC236}">
                <a16:creationId xmlns:a16="http://schemas.microsoft.com/office/drawing/2014/main" id="{0813E9C4-AAA2-572D-E332-F043092113D8}"/>
              </a:ext>
            </a:extLst>
          </p:cNvPr>
          <p:cNvCxnSpPr>
            <a:cxnSpLocks/>
          </p:cNvCxnSpPr>
          <p:nvPr/>
        </p:nvCxnSpPr>
        <p:spPr>
          <a:xfrm>
            <a:off x="3224441" y="2166425"/>
            <a:ext cx="0" cy="4139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8B20EA6-2F5E-32B0-3485-7ADAED269FD9}"/>
              </a:ext>
            </a:extLst>
          </p:cNvPr>
          <p:cNvCxnSpPr>
            <a:cxnSpLocks/>
          </p:cNvCxnSpPr>
          <p:nvPr/>
        </p:nvCxnSpPr>
        <p:spPr>
          <a:xfrm flipV="1">
            <a:off x="-45598" y="2181472"/>
            <a:ext cx="3276247" cy="1013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95D02B57-FB65-5D94-33BD-5A9D34EC4DC9}"/>
              </a:ext>
            </a:extLst>
          </p:cNvPr>
          <p:cNvPicPr>
            <a:picLocks noChangeAspect="1"/>
          </p:cNvPicPr>
          <p:nvPr/>
        </p:nvPicPr>
        <p:blipFill>
          <a:blip r:embed="rId2"/>
          <a:stretch>
            <a:fillRect/>
          </a:stretch>
        </p:blipFill>
        <p:spPr>
          <a:xfrm>
            <a:off x="305253" y="229634"/>
            <a:ext cx="1588409" cy="1765169"/>
          </a:xfrm>
          <a:prstGeom prst="rect">
            <a:avLst/>
          </a:prstGeom>
        </p:spPr>
      </p:pic>
      <p:pic>
        <p:nvPicPr>
          <p:cNvPr id="3" name="Imagen 2">
            <a:extLst>
              <a:ext uri="{FF2B5EF4-FFF2-40B4-BE49-F238E27FC236}">
                <a16:creationId xmlns:a16="http://schemas.microsoft.com/office/drawing/2014/main" id="{81B2E6E0-EADD-9277-2CCF-13FE687F7E10}"/>
              </a:ext>
            </a:extLst>
          </p:cNvPr>
          <p:cNvPicPr>
            <a:picLocks noChangeAspect="1"/>
          </p:cNvPicPr>
          <p:nvPr/>
        </p:nvPicPr>
        <p:blipFill>
          <a:blip r:embed="rId3"/>
          <a:stretch>
            <a:fillRect/>
          </a:stretch>
        </p:blipFill>
        <p:spPr>
          <a:xfrm>
            <a:off x="11225924" y="6341686"/>
            <a:ext cx="1020478" cy="526184"/>
          </a:xfrm>
          <a:prstGeom prst="rect">
            <a:avLst/>
          </a:prstGeom>
        </p:spPr>
      </p:pic>
    </p:spTree>
    <p:extLst>
      <p:ext uri="{BB962C8B-B14F-4D97-AF65-F5344CB8AC3E}">
        <p14:creationId xmlns:p14="http://schemas.microsoft.com/office/powerpoint/2010/main" val="2714982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opic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1_Tropic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themeOverride>
</file>

<file path=ppt/theme/themeOverride2.xml><?xml version="1.0" encoding="utf-8"?>
<a:themeOverride xmlns:a="http://schemas.openxmlformats.org/drawingml/2006/main">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2279</TotalTime>
  <Words>1695</Words>
  <Application>Microsoft Office PowerPoint</Application>
  <PresentationFormat>Panorámica</PresentationFormat>
  <Paragraphs>146</Paragraphs>
  <Slides>11</Slides>
  <Notes>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11</vt:i4>
      </vt:variant>
    </vt:vector>
  </HeadingPairs>
  <TitlesOfParts>
    <vt:vector size="21" baseType="lpstr">
      <vt:lpstr>Aptos</vt:lpstr>
      <vt:lpstr>Arial</vt:lpstr>
      <vt:lpstr>Bookman Old Style</vt:lpstr>
      <vt:lpstr>Calibri</vt:lpstr>
      <vt:lpstr>Calibri Light</vt:lpstr>
      <vt:lpstr>Gill Sans Nova</vt:lpstr>
      <vt:lpstr>Wingdings</vt:lpstr>
      <vt:lpstr>TropicVTI</vt:lpstr>
      <vt:lpstr>1_TropicVTI</vt:lpstr>
      <vt:lpstr>think-cell Slide</vt:lpstr>
      <vt:lpstr>Presentación de PowerPoint</vt:lpstr>
      <vt:lpstr>Presentación de PowerPoint</vt:lpstr>
      <vt:lpstr>Presentación de PowerPoint</vt:lpstr>
      <vt:lpstr>Presentación de PowerPoint</vt:lpstr>
      <vt:lpstr>Presentación de PowerPoint</vt:lpstr>
      <vt:lpstr>Nuestro equipo de consultores Senior Asociados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Montoya</dc:creator>
  <cp:lastModifiedBy>Alfredo Montoya</cp:lastModifiedBy>
  <cp:revision>15</cp:revision>
  <dcterms:created xsi:type="dcterms:W3CDTF">2024-07-08T14:08:01Z</dcterms:created>
  <dcterms:modified xsi:type="dcterms:W3CDTF">2025-02-27T14:22:30Z</dcterms:modified>
</cp:coreProperties>
</file>